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4D4D"/>
    <a:srgbClr val="FDA94D"/>
    <a:srgbClr val="CB52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1" autoAdjust="0"/>
    <p:restoredTop sz="73238" autoAdjust="0"/>
  </p:normalViewPr>
  <p:slideViewPr>
    <p:cSldViewPr snapToGrid="0">
      <p:cViewPr varScale="1">
        <p:scale>
          <a:sx n="80" d="100"/>
          <a:sy n="80" d="100"/>
        </p:scale>
        <p:origin x="216" y="60"/>
      </p:cViewPr>
      <p:guideLst/>
    </p:cSldViewPr>
  </p:slideViewPr>
  <p:notesTextViewPr>
    <p:cViewPr>
      <p:scale>
        <a:sx n="1" d="1"/>
        <a:sy n="1" d="1"/>
      </p:scale>
      <p:origin x="0" y="0"/>
    </p:cViewPr>
  </p:notesTextViewPr>
  <p:notesViewPr>
    <p:cSldViewPr snapToGrid="0">
      <p:cViewPr varScale="1">
        <p:scale>
          <a:sx n="82" d="100"/>
          <a:sy n="82" d="100"/>
        </p:scale>
        <p:origin x="3132"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strCache>
            </c:strRef>
          </c:tx>
          <c:dPt>
            <c:idx val="0"/>
            <c:bubble3D val="0"/>
            <c:spPr>
              <a:gradFill flip="none" rotWithShape="1">
                <a:gsLst>
                  <a:gs pos="0">
                    <a:srgbClr val="F8CCAE"/>
                  </a:gs>
                  <a:gs pos="100000">
                    <a:schemeClr val="accent2">
                      <a:lumMod val="100000"/>
                    </a:schemeClr>
                  </a:gs>
                </a:gsLst>
                <a:path path="circle">
                  <a:fillToRect r="100000" b="100000"/>
                </a:path>
                <a:tileRect l="-100000" t="-100000"/>
              </a:gradFill>
              <a:ln>
                <a:noFill/>
              </a:ln>
              <a:effectLst>
                <a:outerShdw blurRad="57150" dist="19050" dir="5400000" algn="ctr" rotWithShape="0">
                  <a:srgbClr val="000000">
                    <a:alpha val="63000"/>
                  </a:srgbClr>
                </a:outerShdw>
              </a:effectLst>
            </c:spPr>
          </c:dPt>
          <c:dPt>
            <c:idx val="1"/>
            <c:bubble3D val="0"/>
            <c:spPr>
              <a:gradFill flip="none" rotWithShape="1">
                <a:gsLst>
                  <a:gs pos="0">
                    <a:srgbClr val="D0E3F3"/>
                  </a:gs>
                  <a:gs pos="100000">
                    <a:schemeClr val="accent1">
                      <a:lumMod val="100000"/>
                    </a:schemeClr>
                  </a:gs>
                </a:gsLst>
                <a:path path="circle">
                  <a:fillToRect l="50000" t="-80000" r="50000" b="180000"/>
                </a:path>
                <a:tileRect/>
              </a:gradFill>
              <a:ln>
                <a:noFill/>
              </a:ln>
              <a:effectLst>
                <a:outerShdw blurRad="57150" dist="19050" dir="5400000" algn="ctr" rotWithShape="0">
                  <a:srgbClr val="000000">
                    <a:alpha val="63000"/>
                  </a:srgbClr>
                </a:outerShdw>
              </a:effectLst>
            </c:spPr>
          </c:dPt>
          <c:dLbls>
            <c:dLbl>
              <c:idx val="0"/>
              <c:layout>
                <c:manualLayout>
                  <c:x val="-0.34689360631581467"/>
                  <c:y val="-0.12403231681532272"/>
                </c:manualLayout>
              </c:layout>
              <c:dLblPos val="bestFit"/>
              <c:showLegendKey val="0"/>
              <c:showVal val="1"/>
              <c:showCatName val="0"/>
              <c:showSerName val="0"/>
              <c:showPercent val="0"/>
              <c:showBubbleSize val="0"/>
              <c:extLst>
                <c:ext xmlns:c15="http://schemas.microsoft.com/office/drawing/2012/chart" uri="{CE6537A1-D6FC-4f65-9D91-7224C49458BB}"/>
              </c:extLst>
            </c:dLbl>
            <c:dLbl>
              <c:idx val="1"/>
              <c:layout>
                <c:manualLayout>
                  <c:x val="0.33880491296586918"/>
                  <c:y val="8.6106881628289639E-2"/>
                </c:manualLayout>
              </c:layout>
              <c:dLblPos val="bestFi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Sheet1!$A$2:$A$3</c:f>
              <c:numCache>
                <c:formatCode>General</c:formatCode>
                <c:ptCount val="2"/>
              </c:numCache>
            </c:numRef>
          </c:cat>
          <c:val>
            <c:numRef>
              <c:f>Sheet1!$B$2:$B$3</c:f>
              <c:numCache>
                <c:formatCode>General</c:formatCode>
                <c:ptCount val="2"/>
                <c:pt idx="0">
                  <c:v>6</c:v>
                </c:pt>
                <c:pt idx="1">
                  <c:v>4</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0F05F7-EE10-4329-94D0-775FDC7E887A}" type="datetimeFigureOut">
              <a:rPr lang="zh-CN" altLang="en-US" smtClean="0"/>
              <a:t>2019/12/6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60C7C8-6627-42BD-8BA6-A3C99E71AEFF}" type="slidenum">
              <a:rPr lang="zh-CN" altLang="en-US" smtClean="0"/>
              <a:t>‹#›</a:t>
            </a:fld>
            <a:endParaRPr lang="zh-CN" altLang="en-US"/>
          </a:p>
        </p:txBody>
      </p:sp>
    </p:spTree>
    <p:extLst>
      <p:ext uri="{BB962C8B-B14F-4D97-AF65-F5344CB8AC3E}">
        <p14:creationId xmlns:p14="http://schemas.microsoft.com/office/powerpoint/2010/main" val="30985555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A570AA-8156-4121-B48E-7D95A3BBEAEB}" type="datetimeFigureOut">
              <a:rPr lang="zh-CN" altLang="en-US" smtClean="0"/>
              <a:t>2019/12/6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E5602D-AAC6-482E-B9B1-C95523D6397C}" type="slidenum">
              <a:rPr lang="zh-CN" altLang="en-US" smtClean="0"/>
              <a:t>‹#›</a:t>
            </a:fld>
            <a:endParaRPr lang="zh-CN" altLang="en-US"/>
          </a:p>
        </p:txBody>
      </p:sp>
    </p:spTree>
    <p:extLst>
      <p:ext uri="{BB962C8B-B14F-4D97-AF65-F5344CB8AC3E}">
        <p14:creationId xmlns:p14="http://schemas.microsoft.com/office/powerpoint/2010/main" val="418277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US" altLang="zh-CN" sz="1200" kern="1200" dirty="0" smtClean="0">
                <a:solidFill>
                  <a:schemeClr val="tx1"/>
                </a:solidFill>
                <a:effectLst/>
                <a:latin typeface="+mn-lt"/>
                <a:ea typeface="ヒラギノ角ゴ Pro W3" charset="-128"/>
                <a:cs typeface="ヒラギノ角ゴ Pro W3" charset="-128"/>
              </a:rPr>
              <a:t>Good </a:t>
            </a:r>
            <a:r>
              <a:rPr lang="en-US" altLang="zh-CN" sz="1200" kern="1200" dirty="0" err="1" smtClean="0">
                <a:solidFill>
                  <a:schemeClr val="tx1"/>
                </a:solidFill>
                <a:effectLst/>
                <a:latin typeface="+mn-lt"/>
                <a:ea typeface="ヒラギノ角ゴ Pro W3" charset="-128"/>
                <a:cs typeface="ヒラギノ角ゴ Pro W3" charset="-128"/>
              </a:rPr>
              <a:t>afternoon,every</a:t>
            </a:r>
            <a:r>
              <a:rPr lang="en-US" altLang="zh-CN" sz="1200" kern="1200" dirty="0" smtClean="0">
                <a:solidFill>
                  <a:schemeClr val="tx1"/>
                </a:solidFill>
                <a:effectLst/>
                <a:latin typeface="+mn-lt"/>
                <a:ea typeface="ヒラギノ角ゴ Pro W3" charset="-128"/>
                <a:cs typeface="ヒラギノ角ゴ Pro W3" charset="-128"/>
              </a:rPr>
              <a:t> one, My name is AIXI Guo.</a:t>
            </a:r>
            <a:r>
              <a:rPr lang="en-US" altLang="zh-CN" sz="1200" kern="1200" baseline="0" dirty="0" smtClean="0">
                <a:solidFill>
                  <a:schemeClr val="tx1"/>
                </a:solidFill>
                <a:effectLst/>
                <a:latin typeface="+mn-lt"/>
                <a:ea typeface="ヒラギノ角ゴ Pro W3" charset="-128"/>
                <a:cs typeface="ヒラギノ角ゴ Pro W3" charset="-128"/>
              </a:rPr>
              <a:t> </a:t>
            </a:r>
          </a:p>
          <a:p>
            <a:pPr marL="171450" indent="-171450">
              <a:buFontTx/>
              <a:buChar char="-"/>
            </a:pPr>
            <a:endParaRPr lang="en-US" altLang="zh-CN" sz="1200" kern="1200" baseline="0" dirty="0" smtClean="0">
              <a:solidFill>
                <a:schemeClr val="tx1"/>
              </a:solidFill>
              <a:effectLst/>
              <a:latin typeface="+mn-lt"/>
              <a:ea typeface="ヒラギノ角ゴ Pro W3" charset="-128"/>
              <a:cs typeface="ヒラギノ角ゴ Pro W3" charset="-128"/>
            </a:endParaRPr>
          </a:p>
          <a:p>
            <a:pPr marL="171450" indent="-171450">
              <a:buFontTx/>
              <a:buChar char="-"/>
            </a:pPr>
            <a:r>
              <a:rPr lang="en-US" altLang="zh-CN" sz="1200" kern="1200" dirty="0" smtClean="0">
                <a:solidFill>
                  <a:schemeClr val="tx1"/>
                </a:solidFill>
                <a:effectLst/>
                <a:latin typeface="+mn-lt"/>
                <a:ea typeface="ヒラギノ角ゴ Pro W3" charset="-128"/>
                <a:cs typeface="ヒラギノ角ゴ Pro W3" charset="-128"/>
              </a:rPr>
              <a:t>I am pleasure to have an opportunity to making this presentation. </a:t>
            </a:r>
          </a:p>
          <a:p>
            <a:pPr marL="171450" indent="-171450">
              <a:buFontTx/>
              <a:buChar char="-"/>
            </a:pPr>
            <a:endParaRPr lang="en-US" altLang="zh-CN" sz="1200" kern="1200" dirty="0" smtClean="0">
              <a:solidFill>
                <a:schemeClr val="tx1"/>
              </a:solidFill>
              <a:effectLst/>
              <a:latin typeface="+mn-lt"/>
              <a:ea typeface="ヒラギノ角ゴ Pro W3" charset="-128"/>
              <a:cs typeface="ヒラギノ角ゴ Pro W3" charset="-128"/>
            </a:endParaRPr>
          </a:p>
          <a:p>
            <a:pPr marL="171450" indent="-171450">
              <a:buFontTx/>
              <a:buChar char="-"/>
            </a:pPr>
            <a:r>
              <a:rPr lang="en-US" altLang="zh-CN" sz="1200" kern="1200" dirty="0" smtClean="0">
                <a:solidFill>
                  <a:schemeClr val="tx1"/>
                </a:solidFill>
                <a:effectLst/>
                <a:latin typeface="+mn-lt"/>
                <a:ea typeface="ヒラギノ角ゴ Pro W3" charset="-128"/>
                <a:cs typeface="ヒラギノ角ゴ Pro W3" charset="-128"/>
              </a:rPr>
              <a:t>I would like to introduce my master thesis: </a:t>
            </a:r>
          </a:p>
          <a:p>
            <a:pPr marL="171450" indent="-171450">
              <a:buFontTx/>
              <a:buChar char="-"/>
            </a:pPr>
            <a:endParaRPr lang="en-US" altLang="zh-CN" sz="1200" i="0" kern="1200" dirty="0" smtClean="0">
              <a:solidFill>
                <a:schemeClr val="tx1"/>
              </a:solidFill>
              <a:effectLst/>
              <a:latin typeface="+mn-lt"/>
              <a:ea typeface="ヒラギノ角ゴ Pro W3" charset="-128"/>
            </a:endParaRPr>
          </a:p>
          <a:p>
            <a:pPr marL="171450" indent="-171450">
              <a:buFontTx/>
              <a:buChar char="-"/>
            </a:pPr>
            <a:r>
              <a:rPr lang="en-US" altLang="zh-CN" sz="1200" i="0" dirty="0" smtClean="0"/>
              <a:t>Bird Go: Mapping of Songbirds Using a Citizen Science Game</a:t>
            </a:r>
            <a:r>
              <a:rPr lang="en-US" altLang="zh-CN" sz="1200" dirty="0" smtClean="0"/>
              <a:t>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85E5602D-AAC6-482E-B9B1-C95523D6397C}" type="slidenum">
              <a:rPr lang="zh-CN" altLang="en-US" smtClean="0"/>
              <a:t>1</a:t>
            </a:fld>
            <a:endParaRPr lang="zh-CN" altLang="en-US"/>
          </a:p>
        </p:txBody>
      </p:sp>
    </p:spTree>
    <p:extLst>
      <p:ext uri="{BB962C8B-B14F-4D97-AF65-F5344CB8AC3E}">
        <p14:creationId xmlns:p14="http://schemas.microsoft.com/office/powerpoint/2010/main" val="3522931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 have invited 10 students</a:t>
            </a:r>
            <a:r>
              <a:rPr lang="en-US" altLang="zh-CN" baseline="0" dirty="0" smtClean="0"/>
              <a:t> to play Bird GO in one week . </a:t>
            </a:r>
            <a:r>
              <a:rPr lang="zh-CN" altLang="en-US" baseline="0" dirty="0" smtClean="0"/>
              <a:t> </a:t>
            </a:r>
            <a:r>
              <a:rPr lang="en-US" altLang="zh-CN" baseline="0" dirty="0" smtClean="0"/>
              <a:t>Including 4 male. 6 </a:t>
            </a:r>
            <a:r>
              <a:rPr lang="en-US" altLang="zh-CN" baseline="0" dirty="0" err="1" smtClean="0"/>
              <a:t>felmale</a:t>
            </a:r>
            <a:r>
              <a:rPr lang="en-US" altLang="zh-CN" baseline="0" dirty="0" smtClean="0"/>
              <a:t>.  And do the questionnaire after that.</a:t>
            </a:r>
          </a:p>
          <a:p>
            <a:endParaRPr lang="en-US" altLang="zh-CN" baseline="0" dirty="0" smtClean="0"/>
          </a:p>
          <a:p>
            <a:r>
              <a:rPr lang="en-US" altLang="zh-CN" baseline="0" dirty="0" smtClean="0"/>
              <a:t>I have collect about 200 reports on the server side. This is my server.  And I have make this map to show the </a:t>
            </a:r>
            <a:r>
              <a:rPr lang="en-US" altLang="zh-CN" baseline="0" dirty="0" err="1" smtClean="0"/>
              <a:t>BirdMap</a:t>
            </a:r>
            <a:r>
              <a:rPr lang="en-US" altLang="zh-CN" baseline="0" dirty="0" smtClean="0"/>
              <a:t>. </a:t>
            </a:r>
          </a:p>
          <a:p>
            <a:endParaRPr lang="en-US" altLang="zh-CN" baseline="0" dirty="0" smtClean="0"/>
          </a:p>
          <a:p>
            <a:r>
              <a:rPr lang="en-US" altLang="zh-CN" baseline="0" dirty="0" smtClean="0"/>
              <a:t>I can click this to show only one kind of bird . </a:t>
            </a:r>
          </a:p>
          <a:p>
            <a:endParaRPr lang="en-US" altLang="zh-CN" baseline="0" dirty="0" smtClean="0"/>
          </a:p>
          <a:p>
            <a:r>
              <a:rPr lang="en-US" altLang="zh-CN" baseline="0" dirty="0" smtClean="0"/>
              <a:t>Interesting is that we see that the report in 3 </a:t>
            </a:r>
            <a:r>
              <a:rPr lang="en-US" altLang="zh-CN" baseline="0" dirty="0" err="1" smtClean="0"/>
              <a:t>ares</a:t>
            </a:r>
            <a:r>
              <a:rPr lang="en-US" altLang="zh-CN" baseline="0" dirty="0" smtClean="0"/>
              <a:t> are very often.</a:t>
            </a:r>
          </a:p>
          <a:p>
            <a:endParaRPr lang="en-US" altLang="zh-CN" baseline="0" dirty="0" smtClean="0"/>
          </a:p>
          <a:p>
            <a:r>
              <a:rPr lang="en-US" altLang="zh-CN" baseline="0" dirty="0" smtClean="0"/>
              <a:t>One is </a:t>
            </a:r>
            <a:r>
              <a:rPr lang="en-US" altLang="zh-CN" baseline="0" dirty="0" err="1" smtClean="0"/>
              <a:t>wolfsee</a:t>
            </a:r>
            <a:r>
              <a:rPr lang="en-US" altLang="zh-CN" baseline="0" dirty="0" smtClean="0"/>
              <a:t>. Another is </a:t>
            </a:r>
            <a:r>
              <a:rPr lang="en-US" altLang="zh-CN" baseline="0" dirty="0" err="1" smtClean="0"/>
              <a:t>sportpark</a:t>
            </a:r>
            <a:r>
              <a:rPr lang="en-US" altLang="zh-CN" baseline="0" dirty="0" smtClean="0"/>
              <a:t>. And last is our university and zoo.</a:t>
            </a:r>
          </a:p>
          <a:p>
            <a:endParaRPr lang="en-US" altLang="zh-CN" baseline="0" dirty="0" smtClean="0"/>
          </a:p>
          <a:p>
            <a:r>
              <a:rPr lang="en-US" altLang="zh-CN" baseline="0" dirty="0" smtClean="0"/>
              <a:t>This map shows that </a:t>
            </a:r>
            <a:r>
              <a:rPr lang="en-US" altLang="zh-CN" baseline="0" dirty="0" err="1" smtClean="0"/>
              <a:t>birdgo</a:t>
            </a:r>
            <a:r>
              <a:rPr lang="en-US" altLang="zh-CN" baseline="0" dirty="0" smtClean="0"/>
              <a:t> can really encourage player to forest, park and </a:t>
            </a:r>
            <a:r>
              <a:rPr lang="en-US" altLang="zh-CN" baseline="0" dirty="0" err="1" smtClean="0"/>
              <a:t>someplaces</a:t>
            </a:r>
            <a:r>
              <a:rPr lang="en-US" altLang="zh-CN" baseline="0" dirty="0" smtClean="0"/>
              <a:t> where bird exists.</a:t>
            </a:r>
          </a:p>
          <a:p>
            <a:endParaRPr lang="en-US" altLang="zh-CN" baseline="0" dirty="0" smtClean="0"/>
          </a:p>
          <a:p>
            <a:endParaRPr lang="en-US" altLang="zh-CN" baseline="0" dirty="0" smtClean="0"/>
          </a:p>
          <a:p>
            <a:r>
              <a:rPr lang="en-US" altLang="zh-CN" baseline="0" dirty="0" smtClean="0"/>
              <a:t>I also did the SUS and UEQ. You may see more details on my paper.</a:t>
            </a:r>
          </a:p>
          <a:p>
            <a:endParaRPr lang="en-US" altLang="zh-CN" baseline="0" dirty="0" smtClean="0"/>
          </a:p>
          <a:p>
            <a:r>
              <a:rPr lang="en-US" altLang="zh-CN" baseline="0" dirty="0" smtClean="0"/>
              <a:t>But I show here this UEQ results because it proved that most player think this game is fun</a:t>
            </a:r>
          </a:p>
          <a:p>
            <a:endParaRPr lang="en-US" altLang="zh-CN" baseline="0" dirty="0" smtClean="0"/>
          </a:p>
          <a:p>
            <a:r>
              <a:rPr lang="en-US" altLang="zh-CN" baseline="0" dirty="0" smtClean="0"/>
              <a:t>Last one is my own questionnaire</a:t>
            </a:r>
          </a:p>
          <a:p>
            <a:endParaRPr lang="en-US" altLang="zh-CN" baseline="0" dirty="0" smtClean="0"/>
          </a:p>
          <a:p>
            <a:endParaRPr lang="en-US" altLang="zh-CN" baseline="0" dirty="0" smtClean="0"/>
          </a:p>
        </p:txBody>
      </p:sp>
      <p:sp>
        <p:nvSpPr>
          <p:cNvPr id="4" name="灯片编号占位符 3"/>
          <p:cNvSpPr>
            <a:spLocks noGrp="1"/>
          </p:cNvSpPr>
          <p:nvPr>
            <p:ph type="sldNum" sz="quarter" idx="10"/>
          </p:nvPr>
        </p:nvSpPr>
        <p:spPr/>
        <p:txBody>
          <a:bodyPr/>
          <a:lstStyle/>
          <a:p>
            <a:fld id="{85E5602D-AAC6-482E-B9B1-C95523D6397C}" type="slidenum">
              <a:rPr lang="zh-CN" altLang="en-US" smtClean="0"/>
              <a:t>10</a:t>
            </a:fld>
            <a:endParaRPr lang="zh-CN" altLang="en-US"/>
          </a:p>
        </p:txBody>
      </p:sp>
    </p:spTree>
    <p:extLst>
      <p:ext uri="{BB962C8B-B14F-4D97-AF65-F5344CB8AC3E}">
        <p14:creationId xmlns:p14="http://schemas.microsoft.com/office/powerpoint/2010/main" val="938232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a:t>
            </a:r>
            <a:r>
              <a:rPr lang="en-US" altLang="zh-CN" baseline="0" dirty="0" smtClean="0"/>
              <a:t> the end. </a:t>
            </a:r>
            <a:r>
              <a:rPr lang="zh-CN" altLang="en-US" baseline="0" dirty="0" smtClean="0"/>
              <a:t> </a:t>
            </a:r>
            <a:r>
              <a:rPr lang="en-US" altLang="zh-CN" baseline="0" dirty="0" smtClean="0"/>
              <a:t>May be you have remembered this requirements I have talked at beginning.</a:t>
            </a:r>
          </a:p>
          <a:p>
            <a:endParaRPr lang="en-US" altLang="zh-CN" baseline="0" dirty="0" smtClean="0"/>
          </a:p>
          <a:p>
            <a:r>
              <a:rPr lang="en-US" altLang="zh-CN" baseline="0" dirty="0" smtClean="0"/>
              <a:t>So the Bird Go has combine the entertainment of game and bird finding. </a:t>
            </a:r>
          </a:p>
          <a:p>
            <a:endParaRPr lang="en-US" altLang="zh-CN" baseline="0" dirty="0" smtClean="0"/>
          </a:p>
          <a:p>
            <a:r>
              <a:rPr lang="en-US" altLang="zh-CN" baseline="0" dirty="0" smtClean="0"/>
              <a:t>It can …</a:t>
            </a:r>
          </a:p>
          <a:p>
            <a:endParaRPr lang="en-US" altLang="zh-CN" baseline="0" dirty="0" smtClean="0"/>
          </a:p>
          <a:p>
            <a:r>
              <a:rPr lang="en-US" altLang="zh-CN" baseline="0" dirty="0" smtClean="0"/>
              <a:t>However. There are also some problems need to solve in the future. </a:t>
            </a:r>
          </a:p>
          <a:p>
            <a:endParaRPr lang="en-US" altLang="zh-CN" baseline="0" dirty="0" smtClean="0"/>
          </a:p>
          <a:p>
            <a:r>
              <a:rPr lang="en-US" altLang="zh-CN" baseline="0" dirty="0" smtClean="0"/>
              <a:t>For example.</a:t>
            </a:r>
          </a:p>
          <a:p>
            <a:endParaRPr lang="en-US" altLang="zh-CN" baseline="0" dirty="0" smtClean="0"/>
          </a:p>
          <a:p>
            <a:r>
              <a:rPr lang="en-US" altLang="zh-CN" baseline="0" dirty="0" smtClean="0"/>
              <a:t>That is all my presentation. Thanks for your attention. I am pleasure to answer any questions here.</a:t>
            </a:r>
          </a:p>
          <a:p>
            <a:endParaRPr lang="en-US" altLang="zh-CN" baseline="0" dirty="0" smtClean="0"/>
          </a:p>
          <a:p>
            <a:endParaRPr lang="en-US" altLang="zh-CN" baseline="0" dirty="0" smtClean="0"/>
          </a:p>
        </p:txBody>
      </p:sp>
      <p:sp>
        <p:nvSpPr>
          <p:cNvPr id="4" name="灯片编号占位符 3"/>
          <p:cNvSpPr>
            <a:spLocks noGrp="1"/>
          </p:cNvSpPr>
          <p:nvPr>
            <p:ph type="sldNum" sz="quarter" idx="10"/>
          </p:nvPr>
        </p:nvSpPr>
        <p:spPr/>
        <p:txBody>
          <a:bodyPr/>
          <a:lstStyle/>
          <a:p>
            <a:fld id="{85E5602D-AAC6-482E-B9B1-C95523D6397C}" type="slidenum">
              <a:rPr lang="zh-CN" altLang="en-US" smtClean="0"/>
              <a:t>11</a:t>
            </a:fld>
            <a:endParaRPr lang="zh-CN" altLang="en-US"/>
          </a:p>
        </p:txBody>
      </p:sp>
    </p:spTree>
    <p:extLst>
      <p:ext uri="{BB962C8B-B14F-4D97-AF65-F5344CB8AC3E}">
        <p14:creationId xmlns:p14="http://schemas.microsoft.com/office/powerpoint/2010/main" val="2314641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85E5602D-AAC6-482E-B9B1-C95523D6397C}" type="slidenum">
              <a:rPr lang="zh-CN" altLang="en-US" smtClean="0"/>
              <a:t>14</a:t>
            </a:fld>
            <a:endParaRPr lang="zh-CN" altLang="en-US"/>
          </a:p>
        </p:txBody>
      </p:sp>
    </p:spTree>
    <p:extLst>
      <p:ext uri="{BB962C8B-B14F-4D97-AF65-F5344CB8AC3E}">
        <p14:creationId xmlns:p14="http://schemas.microsoft.com/office/powerpoint/2010/main" val="1947506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 will talk</a:t>
            </a:r>
            <a:r>
              <a:rPr lang="en-US" altLang="zh-CN" baseline="0" dirty="0" smtClean="0"/>
              <a:t> about 4 parts about my thesis:</a:t>
            </a:r>
          </a:p>
          <a:p>
            <a:endParaRPr lang="en-US" altLang="zh-CN" baseline="0" dirty="0" smtClean="0"/>
          </a:p>
          <a:p>
            <a:r>
              <a:rPr lang="en-US" altLang="zh-CN" baseline="0" dirty="0" smtClean="0"/>
              <a:t>First is Introduction </a:t>
            </a:r>
          </a:p>
          <a:p>
            <a:endParaRPr lang="en-US" altLang="zh-CN" baseline="0" dirty="0" smtClean="0"/>
          </a:p>
          <a:p>
            <a:r>
              <a:rPr lang="en-US" altLang="zh-CN" baseline="0" dirty="0" smtClean="0"/>
              <a:t>Second I will play a demo to show my Project Bird Go</a:t>
            </a:r>
          </a:p>
          <a:p>
            <a:endParaRPr lang="en-US" altLang="zh-CN" baseline="0" dirty="0" smtClean="0"/>
          </a:p>
          <a:p>
            <a:r>
              <a:rPr lang="en-US" altLang="zh-CN" baseline="0" dirty="0" smtClean="0"/>
              <a:t>Third is the results of an Evaluation.</a:t>
            </a:r>
          </a:p>
          <a:p>
            <a:endParaRPr lang="en-US" altLang="zh-CN" baseline="0" dirty="0" smtClean="0"/>
          </a:p>
          <a:p>
            <a:r>
              <a:rPr lang="en-US" altLang="zh-CN" baseline="0" dirty="0" smtClean="0"/>
              <a:t>And last is the conclusion and further work.</a:t>
            </a:r>
            <a:endParaRPr lang="zh-CN" altLang="en-US" dirty="0"/>
          </a:p>
        </p:txBody>
      </p:sp>
      <p:sp>
        <p:nvSpPr>
          <p:cNvPr id="4" name="灯片编号占位符 3"/>
          <p:cNvSpPr>
            <a:spLocks noGrp="1"/>
          </p:cNvSpPr>
          <p:nvPr>
            <p:ph type="sldNum" sz="quarter" idx="10"/>
          </p:nvPr>
        </p:nvSpPr>
        <p:spPr/>
        <p:txBody>
          <a:bodyPr/>
          <a:lstStyle/>
          <a:p>
            <a:fld id="{85E5602D-AAC6-482E-B9B1-C95523D6397C}" type="slidenum">
              <a:rPr lang="zh-CN" altLang="en-US" smtClean="0"/>
              <a:t>2</a:t>
            </a:fld>
            <a:endParaRPr lang="zh-CN" altLang="en-US"/>
          </a:p>
        </p:txBody>
      </p:sp>
    </p:spTree>
    <p:extLst>
      <p:ext uri="{BB962C8B-B14F-4D97-AF65-F5344CB8AC3E}">
        <p14:creationId xmlns:p14="http://schemas.microsoft.com/office/powerpoint/2010/main" val="338485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2000" b="1" dirty="0" smtClean="0">
              <a:latin typeface="汉仪夏日体W" panose="00020600040101010101" pitchFamily="18" charset="-122"/>
              <a:ea typeface="汉仪夏日体W" panose="00020600040101010101" pitchFamily="18" charset="-122"/>
              <a:cs typeface="YF补 汉仪夏日体+黑白emoji" panose="020B0604000101010104" pitchFamily="34" charset="-128"/>
            </a:endParaRPr>
          </a:p>
          <a:p>
            <a:r>
              <a:rPr lang="en-US" altLang="zh-CN" sz="2000" b="0" dirty="0" smtClean="0">
                <a:latin typeface="汉仪夏日体W" panose="00020600040101010101" pitchFamily="18" charset="-122"/>
                <a:ea typeface="汉仪夏日体W" panose="00020600040101010101" pitchFamily="18" charset="-122"/>
                <a:cs typeface="YF补 汉仪夏日体+黑白emoji" panose="020B0604000101010104" pitchFamily="34" charset="-128"/>
              </a:rPr>
              <a:t>Now</a:t>
            </a:r>
            <a:r>
              <a:rPr lang="en-US" altLang="zh-CN" sz="2000" b="0" baseline="0" dirty="0" smtClean="0">
                <a:latin typeface="汉仪夏日体W" panose="00020600040101010101" pitchFamily="18" charset="-122"/>
                <a:ea typeface="汉仪夏日体W" panose="00020600040101010101" pitchFamily="18" charset="-122"/>
                <a:cs typeface="YF补 汉仪夏日体+黑白emoji" panose="020B0604000101010104" pitchFamily="34" charset="-128"/>
              </a:rPr>
              <a:t>adays , There are more and more citizen science. </a:t>
            </a:r>
          </a:p>
          <a:p>
            <a:endParaRPr lang="en-US" altLang="zh-CN" sz="2000" b="0" baseline="0" dirty="0" smtClean="0">
              <a:latin typeface="汉仪夏日体W" panose="00020600040101010101" pitchFamily="18" charset="-122"/>
              <a:ea typeface="汉仪夏日体W" panose="00020600040101010101" pitchFamily="18" charset="-122"/>
              <a:cs typeface="YF补 汉仪夏日体+黑白emoji" panose="020B0604000101010104"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baseline="0" dirty="0" smtClean="0">
                <a:latin typeface="汉仪夏日体W" panose="00020600040101010101" pitchFamily="18" charset="-122"/>
                <a:ea typeface="汉仪夏日体W" panose="00020600040101010101" pitchFamily="18" charset="-122"/>
                <a:cs typeface="YF补 汉仪夏日体+黑白emoji" panose="020B0604000101010104" pitchFamily="34" charset="-128"/>
              </a:rPr>
              <a:t>Citizen science is </a:t>
            </a:r>
            <a:r>
              <a:rPr lang="en-US" altLang="zh-CN" sz="2000"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scientific research conducted, in whole or in part, by amateur</a:t>
            </a:r>
            <a:r>
              <a:rPr lang="en-US" altLang="zh-CN" sz="2000" b="0" i="0" kern="1200" dirty="0" smtClean="0">
                <a:solidFill>
                  <a:schemeClr val="tx1"/>
                </a:solidFill>
                <a:effectLst/>
                <a:latin typeface="+mn-lt"/>
                <a:ea typeface="+mn-ea"/>
                <a:cs typeface="+mn-cs"/>
              </a:rPr>
              <a:t> /'</a:t>
            </a:r>
            <a:r>
              <a:rPr lang="en-US" altLang="zh-CN" sz="2000" b="0" i="0" kern="1200" dirty="0" err="1" smtClean="0">
                <a:solidFill>
                  <a:schemeClr val="tx1"/>
                </a:solidFill>
                <a:effectLst/>
                <a:latin typeface="+mn-lt"/>
                <a:ea typeface="+mn-ea"/>
                <a:cs typeface="+mn-cs"/>
              </a:rPr>
              <a:t>æmə,tʃʊr</a:t>
            </a:r>
            <a:r>
              <a:rPr lang="en-US" altLang="zh-CN" sz="2000" b="0" i="0" kern="1200" dirty="0" smtClean="0">
                <a:solidFill>
                  <a:schemeClr val="tx1"/>
                </a:solidFill>
                <a:effectLst/>
                <a:latin typeface="+mn-lt"/>
                <a:ea typeface="+mn-ea"/>
                <a:cs typeface="+mn-cs"/>
              </a:rPr>
              <a:t>/ </a:t>
            </a:r>
            <a:r>
              <a:rPr lang="en-US" altLang="zh-CN" sz="2000"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 (or nonprofessional) scientists.</a:t>
            </a:r>
          </a:p>
          <a:p>
            <a:endParaRPr lang="en-US" altLang="zh-CN" sz="2000" b="0"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a typeface="汉仪夏日体W" panose="00020600040101010101" pitchFamily="18" charset="-122"/>
              <a:cs typeface="YF补 汉仪夏日体+黑白emoji" panose="020B0604000101010104"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a typeface="汉仪夏日体W" panose="00020600040101010101" pitchFamily="18" charset="-122"/>
                <a:cs typeface="YF补 汉仪夏日体+黑白emoji" panose="020B0604000101010104" pitchFamily="34" charset="-128"/>
              </a:rPr>
              <a:t>For</a:t>
            </a:r>
            <a:r>
              <a:rPr lang="en-US" altLang="zh-CN" sz="2000" b="0" baseline="0"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a typeface="汉仪夏日体W" panose="00020600040101010101" pitchFamily="18" charset="-122"/>
                <a:cs typeface="YF补 汉仪夏日体+黑白emoji" panose="020B0604000101010104" pitchFamily="34" charset="-128"/>
              </a:rPr>
              <a:t> example, Butterfly Count project is conducted by interested citizen, who help with </a:t>
            </a:r>
            <a:r>
              <a:rPr lang="en-US" altLang="zh-CN" sz="2000" b="0" baseline="0" dirty="0" err="1"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a typeface="汉仪夏日体W" panose="00020600040101010101" pitchFamily="18" charset="-122"/>
                <a:cs typeface="YF补 汉仪夏日体+黑白emoji" panose="020B0604000101010104" pitchFamily="34" charset="-128"/>
              </a:rPr>
              <a:t>determing</a:t>
            </a:r>
            <a:r>
              <a:rPr lang="en-US" altLang="zh-CN" sz="2000" b="0" baseline="0"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a typeface="汉仪夏日体W" panose="00020600040101010101" pitchFamily="18" charset="-122"/>
                <a:cs typeface="YF补 汉仪夏日体+黑白emoji" panose="020B0604000101010104" pitchFamily="34" charset="-128"/>
              </a:rPr>
              <a:t> the numbers and species of butterflies in their locale.</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ləʊˈkɑːl</a:t>
            </a:r>
            <a:r>
              <a:rPr lang="en-US" altLang="zh-CN"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2000" b="1" dirty="0" smtClean="0">
              <a:ln w="0"/>
              <a:effectLst>
                <a:outerShdw blurRad="38100" dist="19050" dir="2700000" algn="tl" rotWithShape="0">
                  <a:schemeClr val="dk1">
                    <a:alpha val="40000"/>
                  </a:schemeClr>
                </a:outerShdw>
              </a:effectLst>
              <a:latin typeface="Book Antiqua" panose="0204060205030503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1" dirty="0" smtClean="0">
                <a:ln w="0"/>
                <a:effectLst>
                  <a:outerShdw blurRad="38100" dist="19050" dir="2700000" algn="tl" rotWithShape="0">
                    <a:schemeClr val="dk1">
                      <a:alpha val="40000"/>
                    </a:schemeClr>
                  </a:outerShdw>
                </a:effectLst>
                <a:latin typeface="Book Antiqua" panose="02040602050305030304" pitchFamily="18" charset="0"/>
              </a:rPr>
              <a:t>Amateur astronomy </a:t>
            </a:r>
            <a:r>
              <a:rPr lang="en-US" altLang="zh-CN" sz="2000" b="0" baseline="0" dirty="0" smtClean="0">
                <a:ln w="0"/>
                <a:effectLst>
                  <a:outerShdw blurRad="38100" dist="19050" dir="2700000" algn="tl" rotWithShape="0">
                    <a:schemeClr val="dk1">
                      <a:alpha val="40000"/>
                    </a:schemeClr>
                  </a:outerShdw>
                </a:effectLst>
                <a:latin typeface="Book Antiqua" panose="02040602050305030304" pitchFamily="18" charset="0"/>
              </a:rPr>
              <a:t> is a project that citizen help to </a:t>
            </a:r>
            <a:r>
              <a:rPr lang="en-US" altLang="zh-CN" sz="2000" b="0" baseline="0" dirty="0" err="1" smtClean="0">
                <a:ln w="0"/>
                <a:effectLst>
                  <a:outerShdw blurRad="38100" dist="19050" dir="2700000" algn="tl" rotWithShape="0">
                    <a:schemeClr val="dk1">
                      <a:alpha val="40000"/>
                    </a:schemeClr>
                  </a:outerShdw>
                </a:effectLst>
                <a:latin typeface="Book Antiqua" panose="02040602050305030304" pitchFamily="18" charset="0"/>
              </a:rPr>
              <a:t>obsever</a:t>
            </a:r>
            <a:r>
              <a:rPr lang="en-US" altLang="zh-CN" sz="2000" b="0" baseline="0" dirty="0" smtClean="0">
                <a:ln w="0"/>
                <a:effectLst>
                  <a:outerShdw blurRad="38100" dist="19050" dir="2700000" algn="tl" rotWithShape="0">
                    <a:schemeClr val="dk1">
                      <a:alpha val="40000"/>
                    </a:schemeClr>
                  </a:outerShdw>
                </a:effectLst>
                <a:latin typeface="Book Antiqua" panose="02040602050305030304" pitchFamily="18" charset="0"/>
              </a:rPr>
              <a:t> the </a:t>
            </a:r>
            <a:r>
              <a:rPr lang="en-US" altLang="zh-CN" sz="1200" b="1" i="0" kern="1200" dirty="0" smtClean="0">
                <a:solidFill>
                  <a:schemeClr val="tx1"/>
                </a:solidFill>
                <a:effectLst/>
                <a:latin typeface="+mn-lt"/>
                <a:ea typeface="+mn-ea"/>
                <a:cs typeface="+mn-cs"/>
              </a:rPr>
              <a:t>celestial</a:t>
            </a:r>
            <a:r>
              <a:rPr lang="en-US" altLang="zh-CN" sz="1200" b="1"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səˈlestiəl</a:t>
            </a:r>
            <a:r>
              <a:rPr lang="en-US" altLang="zh-CN" sz="1200" b="0" i="0" kern="1200" dirty="0" smtClean="0">
                <a:solidFill>
                  <a:schemeClr val="tx1"/>
                </a:solidFill>
                <a:effectLst/>
                <a:latin typeface="+mn-lt"/>
                <a:ea typeface="+mn-ea"/>
                <a:cs typeface="+mn-cs"/>
              </a:rPr>
              <a:t>/ objects in the sky.</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In </a:t>
            </a:r>
            <a:r>
              <a:rPr lang="en-US" altLang="zh-CN" sz="1200" b="0" i="0" kern="1200" dirty="0" err="1" smtClean="0">
                <a:solidFill>
                  <a:schemeClr val="tx1"/>
                </a:solidFill>
                <a:effectLst/>
                <a:latin typeface="+mn-lt"/>
                <a:ea typeface="+mn-ea"/>
                <a:cs typeface="+mn-cs"/>
              </a:rPr>
              <a:t>Birdwatching</a:t>
            </a:r>
            <a:r>
              <a:rPr lang="en-US" altLang="zh-CN" sz="1200" b="0" i="0" kern="1200" baseline="0" dirty="0" smtClean="0">
                <a:solidFill>
                  <a:schemeClr val="tx1"/>
                </a:solidFill>
                <a:effectLst/>
                <a:latin typeface="+mn-lt"/>
                <a:ea typeface="+mn-ea"/>
                <a:cs typeface="+mn-cs"/>
              </a:rPr>
              <a:t> project, citizen help to find bird by observing or listening for bird sounds.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baseline="0" dirty="0" smtClean="0">
                <a:solidFill>
                  <a:schemeClr val="tx1"/>
                </a:solidFill>
                <a:effectLst/>
                <a:latin typeface="+mn-lt"/>
                <a:ea typeface="+mn-ea"/>
                <a:cs typeface="+mn-cs"/>
              </a:rPr>
              <a:t>My approach is also in this direction.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baseline="0" dirty="0" smtClean="0">
                <a:solidFill>
                  <a:schemeClr val="tx1"/>
                </a:solidFill>
                <a:effectLst/>
                <a:latin typeface="+mn-lt"/>
                <a:ea typeface="+mn-ea"/>
                <a:cs typeface="+mn-cs"/>
              </a:rPr>
              <a:t>An example in this field is E-Bird. It is an online community for bird watchers.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baseline="0" dirty="0" smtClean="0">
                <a:solidFill>
                  <a:schemeClr val="tx1"/>
                </a:solidFill>
                <a:effectLst/>
                <a:latin typeface="+mn-lt"/>
                <a:ea typeface="+mn-ea"/>
                <a:cs typeface="+mn-cs"/>
              </a:rPr>
              <a:t>Birdwatcher can submit bird find by fill in this table.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rgbClr val="004C93"/>
                </a:solidFill>
                <a:cs typeface="Arial" panose="020B0604020202020204" pitchFamily="34" charset="0"/>
              </a:rPr>
              <a:t>The collected data is shared and used to analyze the bird migration, distribution and others.  Like this picture</a:t>
            </a:r>
            <a:r>
              <a:rPr lang="en-US" altLang="zh-CN" sz="1200" baseline="0" dirty="0" smtClean="0">
                <a:solidFill>
                  <a:srgbClr val="004C93"/>
                </a:solidFill>
                <a:cs typeface="Arial" panose="020B0604020202020204" pitchFamily="34" charset="0"/>
              </a:rPr>
              <a:t>, shows the distribution map of WOOD THRUSH in America.</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aseline="0" dirty="0" smtClean="0">
              <a:solidFill>
                <a:srgbClr val="004C93"/>
              </a:solidFill>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smtClean="0">
                <a:solidFill>
                  <a:srgbClr val="004C93"/>
                </a:solidFill>
                <a:cs typeface="Arial" panose="020B0604020202020204" pitchFamily="34" charset="0"/>
              </a:rPr>
              <a:t>However, there are some problems.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aseline="0" dirty="0" smtClean="0">
              <a:solidFill>
                <a:srgbClr val="004C93"/>
              </a:solidFill>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smtClean="0">
                <a:solidFill>
                  <a:srgbClr val="004C93"/>
                </a:solidFill>
                <a:cs typeface="Arial" panose="020B0604020202020204" pitchFamily="34" charset="0"/>
              </a:rPr>
              <a:t>First , Volunteers are mostly motivated by their interest, their desire to contribute to science. They will not get any </a:t>
            </a:r>
            <a:r>
              <a:rPr lang="en-US" altLang="zh-CN" sz="1200" baseline="0" dirty="0" err="1" smtClean="0">
                <a:solidFill>
                  <a:srgbClr val="004C93"/>
                </a:solidFill>
                <a:cs typeface="Arial" panose="020B0604020202020204" pitchFamily="34" charset="0"/>
              </a:rPr>
              <a:t>paied</a:t>
            </a:r>
            <a:r>
              <a:rPr lang="en-US" altLang="zh-CN" sz="1200" baseline="0" dirty="0" smtClean="0">
                <a:solidFill>
                  <a:srgbClr val="004C93"/>
                </a:solidFill>
                <a:cs typeface="Arial" panose="020B0604020202020204" pitchFamily="34" charset="0"/>
              </a:rPr>
              <a:t>.  And </a:t>
            </a: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Citizen Science is crucial yet hard to motivate people to do it. (see</a:t>
            </a:r>
            <a:r>
              <a:rPr lang="en-US" altLang="zh-CN" baseline="0"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 fill table.)</a:t>
            </a:r>
          </a:p>
          <a:p>
            <a:pPr marL="742950" lvl="1" indent="-285750">
              <a:spcBef>
                <a:spcPts val="1200"/>
              </a:spcBef>
              <a:buFont typeface="Arial" panose="020B0604020202020204" pitchFamily="34" charset="0"/>
              <a:buChar char="•"/>
            </a:pPr>
            <a:endParaRPr lang="en-US" altLang="zh-CN" sz="1600" dirty="0" smtClean="0">
              <a:solidFill>
                <a:srgbClr val="004C93"/>
              </a:solidFill>
              <a:cs typeface="Arial" panose="020B0604020202020204" pitchFamily="34" charset="0"/>
            </a:endParaRPr>
          </a:p>
          <a:p>
            <a:pPr marL="285750" indent="-285750">
              <a:buFont typeface="Arial" panose="020B0604020202020204" pitchFamily="34" charset="0"/>
              <a:buChar char="•"/>
            </a:pPr>
            <a:r>
              <a:rPr lang="en-US" altLang="zh-CN" sz="1600"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How to motivate volunteers who have few or don’t have any interest ?</a:t>
            </a:r>
          </a:p>
          <a:p>
            <a:endParaRPr lang="zh-CN" altLang="en-US" dirty="0"/>
          </a:p>
        </p:txBody>
      </p:sp>
      <p:sp>
        <p:nvSpPr>
          <p:cNvPr id="4" name="灯片编号占位符 3"/>
          <p:cNvSpPr>
            <a:spLocks noGrp="1"/>
          </p:cNvSpPr>
          <p:nvPr>
            <p:ph type="sldNum" sz="quarter" idx="10"/>
          </p:nvPr>
        </p:nvSpPr>
        <p:spPr/>
        <p:txBody>
          <a:bodyPr/>
          <a:lstStyle/>
          <a:p>
            <a:fld id="{85E5602D-AAC6-482E-B9B1-C95523D6397C}" type="slidenum">
              <a:rPr lang="zh-CN" altLang="en-US" smtClean="0"/>
              <a:t>3</a:t>
            </a:fld>
            <a:endParaRPr lang="zh-CN" altLang="en-US"/>
          </a:p>
        </p:txBody>
      </p:sp>
    </p:spTree>
    <p:extLst>
      <p:ext uri="{BB962C8B-B14F-4D97-AF65-F5344CB8AC3E}">
        <p14:creationId xmlns:p14="http://schemas.microsoft.com/office/powerpoint/2010/main" val="1669721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One of efficient method is using Games with a purpose.</a:t>
            </a:r>
          </a:p>
          <a:p>
            <a:endParaRPr lang="en-US" altLang="zh-CN" dirty="0" smtClean="0"/>
          </a:p>
          <a:p>
            <a:r>
              <a:rPr lang="en-US" altLang="zh-CN" dirty="0" smtClean="0"/>
              <a:t>Games</a:t>
            </a:r>
            <a:r>
              <a:rPr lang="en-US" altLang="zh-CN" baseline="0" dirty="0" smtClean="0"/>
              <a:t> with a purpose embedded the science tasks into a game. </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Using different rewards mechanism in game to encourage players to do scientific assistance. Play can get fun</a:t>
            </a:r>
            <a:r>
              <a:rPr lang="en-US" altLang="zh-CN" baseline="0"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 through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Two example.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ndParaRP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ltLang="zh-CN" sz="1200" dirty="0" smtClean="0">
                <a:solidFill>
                  <a:srgbClr val="004C93"/>
                </a:solidFill>
                <a:cs typeface="Arial" panose="020B0604020202020204" pitchFamily="34" charset="0"/>
              </a:rPr>
              <a:t>Both of them need Players to help to categorize</a:t>
            </a:r>
            <a:r>
              <a:rPr lang="en-US" sz="1200" b="0" i="0" kern="1200" dirty="0" smtClean="0">
                <a:solidFill>
                  <a:schemeClr val="tx1"/>
                </a:solidFill>
                <a:effectLst/>
                <a:latin typeface="+mn-lt"/>
                <a:ea typeface="+mn-ea"/>
                <a:cs typeface="+mn-cs"/>
              </a:rPr>
              <a:t> /ˈ</a:t>
            </a:r>
            <a:r>
              <a:rPr lang="en-US" sz="1200" b="0" i="0" kern="1200" dirty="0" err="1" smtClean="0">
                <a:solidFill>
                  <a:schemeClr val="tx1"/>
                </a:solidFill>
                <a:effectLst/>
                <a:latin typeface="+mn-lt"/>
                <a:ea typeface="+mn-ea"/>
                <a:cs typeface="+mn-cs"/>
              </a:rPr>
              <a:t>kætəɡəraɪz</a:t>
            </a:r>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a:t>
            </a:r>
            <a:r>
              <a:rPr lang="en-US" altLang="zh-CN" sz="1200" dirty="0" smtClean="0">
                <a:solidFill>
                  <a:srgbClr val="004C93"/>
                </a:solidFill>
                <a:cs typeface="Arial" panose="020B0604020202020204" pitchFamily="34" charset="0"/>
              </a:rPr>
              <a:t> photos of creatures.</a:t>
            </a:r>
          </a:p>
          <a:p>
            <a:pPr marL="0" indent="0">
              <a:spcBef>
                <a:spcPts val="600"/>
              </a:spcBef>
              <a:buFont typeface="Arial" panose="020B0604020202020204" pitchFamily="34" charset="0"/>
              <a:buNone/>
            </a:pPr>
            <a:endParaRPr lang="en-US" altLang="zh-CN" sz="1200" dirty="0" smtClean="0">
              <a:solidFill>
                <a:srgbClr val="004C93"/>
              </a:solidFill>
              <a:cs typeface="Arial" panose="020B0604020202020204" pitchFamily="34" charset="0"/>
            </a:endParaRPr>
          </a:p>
          <a:p>
            <a:pPr marL="0" indent="0">
              <a:spcBef>
                <a:spcPts val="600"/>
              </a:spcBef>
              <a:buFont typeface="Arial" panose="020B0604020202020204" pitchFamily="34" charset="0"/>
              <a:buNone/>
            </a:pPr>
            <a:r>
              <a:rPr lang="en-US" altLang="zh-CN" sz="1200" dirty="0" smtClean="0">
                <a:solidFill>
                  <a:srgbClr val="004C93"/>
                </a:solidFill>
                <a:cs typeface="Arial" panose="020B0604020202020204" pitchFamily="34" charset="0"/>
              </a:rPr>
              <a:t>Happy match is a </a:t>
            </a:r>
            <a:r>
              <a:rPr lang="en-US" altLang="zh-CN" sz="1200" b="1" dirty="0" smtClean="0">
                <a:solidFill>
                  <a:srgbClr val="004C93"/>
                </a:solidFill>
                <a:cs typeface="Arial" panose="020B0604020202020204" pitchFamily="34" charset="0"/>
              </a:rPr>
              <a:t>point-based game </a:t>
            </a:r>
            <a:r>
              <a:rPr lang="en-US" altLang="zh-CN" sz="1200" b="0" dirty="0" smtClean="0">
                <a:solidFill>
                  <a:srgbClr val="004C93"/>
                </a:solidFill>
                <a:cs typeface="Arial" panose="020B0604020202020204" pitchFamily="34" charset="0"/>
              </a:rPr>
              <a:t>that players are motivated by getting high score.</a:t>
            </a:r>
          </a:p>
          <a:p>
            <a:pPr marL="0" indent="0">
              <a:spcBef>
                <a:spcPts val="600"/>
              </a:spcBef>
              <a:buFont typeface="Arial" panose="020B0604020202020204" pitchFamily="34" charset="0"/>
              <a:buNone/>
            </a:pPr>
            <a:endParaRPr lang="en-US" altLang="zh-CN" sz="1200" b="0" dirty="0" smtClean="0">
              <a:solidFill>
                <a:srgbClr val="004C93"/>
              </a:solidFill>
              <a:cs typeface="Arial" panose="020B0604020202020204" pitchFamily="34" charset="0"/>
            </a:endParaRPr>
          </a:p>
          <a:p>
            <a:pPr marL="0" indent="0">
              <a:spcBef>
                <a:spcPts val="600"/>
              </a:spcBef>
              <a:buFont typeface="Arial" panose="020B0604020202020204" pitchFamily="34" charset="0"/>
              <a:buNone/>
            </a:pPr>
            <a:r>
              <a:rPr lang="en-US" altLang="zh-CN" sz="1200" b="0" dirty="0" err="1" smtClean="0">
                <a:solidFill>
                  <a:srgbClr val="004C93"/>
                </a:solidFill>
                <a:cs typeface="Arial" panose="020B0604020202020204" pitchFamily="34" charset="0"/>
              </a:rPr>
              <a:t>Fogetten</a:t>
            </a:r>
            <a:r>
              <a:rPr lang="en-US" altLang="zh-CN" sz="1200" b="0" baseline="0" dirty="0" smtClean="0">
                <a:solidFill>
                  <a:srgbClr val="004C93"/>
                </a:solidFill>
                <a:cs typeface="Arial" panose="020B0604020202020204" pitchFamily="34" charset="0"/>
              </a:rPr>
              <a:t> Island is a story-based game that players are motivated by exploring the virtual world. Doing the scientific tasks can unlock the next part of story.</a:t>
            </a:r>
          </a:p>
          <a:p>
            <a:pPr marL="0" indent="0">
              <a:spcBef>
                <a:spcPts val="600"/>
              </a:spcBef>
              <a:buFont typeface="Arial" panose="020B0604020202020204" pitchFamily="34" charset="0"/>
              <a:buNone/>
            </a:pPr>
            <a:endParaRPr lang="en-US" altLang="zh-CN" sz="1200" b="0" baseline="0" dirty="0" smtClean="0">
              <a:solidFill>
                <a:srgbClr val="004C93"/>
              </a:solidFill>
              <a:cs typeface="Arial" panose="020B0604020202020204" pitchFamily="34" charset="0"/>
            </a:endParaRPr>
          </a:p>
          <a:p>
            <a: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ltLang="zh-CN" sz="1200" b="0" baseline="0" dirty="0" smtClean="0">
                <a:solidFill>
                  <a:srgbClr val="004C93"/>
                </a:solidFill>
                <a:cs typeface="Arial" panose="020B0604020202020204" pitchFamily="34" charset="0"/>
              </a:rPr>
              <a:t>For me I want to </a:t>
            </a: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Transfer the idea of Citizen </a:t>
            </a:r>
            <a:r>
              <a:rPr lang="en-US" altLang="zh-CN" dirty="0" err="1"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Sicence</a:t>
            </a: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 games to the domain of bird mapping. I</a:t>
            </a:r>
            <a:r>
              <a:rPr lang="en-US" altLang="zh-CN" baseline="0"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 want to first show some necessary requirements of task.</a:t>
            </a:r>
          </a:p>
          <a:p>
            <a: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ndParaRPr>
          </a:p>
          <a:p>
            <a: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ndParaRPr>
          </a:p>
          <a:p>
            <a: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ndParaRPr>
          </a:p>
          <a:p>
            <a:pPr marL="0" indent="0">
              <a:spcBef>
                <a:spcPts val="600"/>
              </a:spcBef>
              <a:buFont typeface="Arial" panose="020B0604020202020204" pitchFamily="34" charset="0"/>
              <a:buNone/>
            </a:pPr>
            <a:endParaRPr lang="en-US" altLang="zh-CN" sz="1200" b="0" baseline="0" dirty="0" smtClean="0">
              <a:solidFill>
                <a:srgbClr val="004C93"/>
              </a:solidFill>
              <a:cs typeface="Arial" panose="020B0604020202020204" pitchFamily="34" charset="0"/>
            </a:endParaRPr>
          </a:p>
          <a:p>
            <a:pPr marL="0" indent="0">
              <a:spcBef>
                <a:spcPts val="600"/>
              </a:spcBef>
              <a:buFont typeface="Arial" panose="020B0604020202020204" pitchFamily="34" charset="0"/>
              <a:buNone/>
            </a:pPr>
            <a:endParaRPr lang="en-US" altLang="zh-CN" sz="1200" b="0" dirty="0" smtClean="0">
              <a:solidFill>
                <a:srgbClr val="004C93"/>
              </a:solidFill>
              <a:cs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85E5602D-AAC6-482E-B9B1-C95523D6397C}" type="slidenum">
              <a:rPr lang="zh-CN" altLang="en-US" smtClean="0"/>
              <a:t>4</a:t>
            </a:fld>
            <a:endParaRPr lang="zh-CN" altLang="en-US"/>
          </a:p>
        </p:txBody>
      </p:sp>
    </p:spTree>
    <p:extLst>
      <p:ext uri="{BB962C8B-B14F-4D97-AF65-F5344CB8AC3E}">
        <p14:creationId xmlns:p14="http://schemas.microsoft.com/office/powerpoint/2010/main" val="1352449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First, the game</a:t>
            </a:r>
            <a:r>
              <a:rPr lang="en-US" altLang="zh-CN" baseline="0" dirty="0" smtClean="0"/>
              <a:t> should have ability to encourage players to go outside and find birds:</a:t>
            </a:r>
          </a:p>
          <a:p>
            <a:endParaRPr lang="en-US" altLang="zh-CN" baseline="0" dirty="0" smtClean="0"/>
          </a:p>
          <a:p>
            <a:r>
              <a:rPr lang="en-US" altLang="zh-CN" baseline="0" dirty="0" smtClean="0"/>
              <a:t>To do so, I set some destination points on the map. These points are at the places where birds live. Like forest garden and so on.</a:t>
            </a:r>
          </a:p>
          <a:p>
            <a:endParaRPr lang="en-US" altLang="zh-CN" baseline="0" dirty="0" smtClean="0"/>
          </a:p>
          <a:p>
            <a:r>
              <a:rPr lang="en-US" altLang="zh-CN" baseline="0" dirty="0" smtClean="0"/>
              <a:t>Then I build a virtual 3D world according to the map. And set some treasure chests at the destination points. </a:t>
            </a:r>
          </a:p>
          <a:p>
            <a:endParaRPr lang="en-US" altLang="zh-CN" baseline="0" dirty="0" smtClean="0"/>
          </a:p>
          <a:p>
            <a:r>
              <a:rPr lang="en-US" altLang="zh-CN" baseline="0" dirty="0" smtClean="0"/>
              <a:t>So player can see and open chest to collect the treasures when he/she in to forest or garden.</a:t>
            </a:r>
          </a:p>
          <a:p>
            <a:endParaRPr lang="en-US" altLang="zh-CN" baseline="0" dirty="0" smtClean="0"/>
          </a:p>
          <a:p>
            <a:r>
              <a:rPr lang="en-US" altLang="zh-CN" baseline="0" dirty="0" smtClean="0"/>
              <a:t>Next the game should have the ability to recognize the bird species from the birdsong. </a:t>
            </a:r>
          </a:p>
          <a:p>
            <a:endParaRPr lang="en-US" altLang="zh-CN" baseline="0" dirty="0" smtClean="0"/>
          </a:p>
          <a:p>
            <a:r>
              <a:rPr lang="en-US" altLang="zh-CN" baseline="0" dirty="0" smtClean="0"/>
              <a:t>When player listen  a birdsong, he or she can record it. And the game will use ML to recognize it. Recognized species name will be use to </a:t>
            </a:r>
            <a:r>
              <a:rPr lang="en-US" altLang="zh-CN" baseline="0" dirty="0" err="1" smtClean="0"/>
              <a:t>mak</a:t>
            </a:r>
            <a:r>
              <a:rPr lang="en-US" altLang="zh-CN" baseline="0" dirty="0" smtClean="0"/>
              <a:t> a bird map like </a:t>
            </a:r>
            <a:r>
              <a:rPr lang="en-US" altLang="zh-CN" baseline="0" dirty="0" err="1" smtClean="0"/>
              <a:t>ebird</a:t>
            </a:r>
            <a:r>
              <a:rPr lang="en-US" altLang="zh-CN" baseline="0" dirty="0" smtClean="0"/>
              <a:t> did. </a:t>
            </a:r>
          </a:p>
          <a:p>
            <a:endParaRPr lang="en-US" altLang="zh-CN" baseline="0" dirty="0" smtClean="0"/>
          </a:p>
          <a:p>
            <a:r>
              <a:rPr lang="en-US" altLang="zh-CN" baseline="0" dirty="0" smtClean="0"/>
              <a:t>Last one is also a important one: the game must gives players fun .</a:t>
            </a:r>
          </a:p>
          <a:p>
            <a:endParaRPr lang="en-US" altLang="zh-CN" baseline="0" dirty="0" smtClean="0"/>
          </a:p>
          <a:p>
            <a:r>
              <a:rPr lang="en-US" altLang="zh-CN" baseline="0" dirty="0" smtClean="0"/>
              <a:t>I have done a lot of work in this parts and some elements like bird puzzles bird egg and bird pet and so on are designed for entertainment.</a:t>
            </a:r>
          </a:p>
          <a:p>
            <a:endParaRPr lang="en-US" altLang="zh-CN" baseline="0" dirty="0" smtClean="0"/>
          </a:p>
          <a:p>
            <a:r>
              <a:rPr lang="en-US" altLang="zh-CN" baseline="0" dirty="0" smtClean="0"/>
              <a:t> </a:t>
            </a:r>
            <a:endParaRPr lang="zh-CN" altLang="en-US" dirty="0"/>
          </a:p>
        </p:txBody>
      </p:sp>
      <p:sp>
        <p:nvSpPr>
          <p:cNvPr id="4" name="灯片编号占位符 3"/>
          <p:cNvSpPr>
            <a:spLocks noGrp="1"/>
          </p:cNvSpPr>
          <p:nvPr>
            <p:ph type="sldNum" sz="quarter" idx="10"/>
          </p:nvPr>
        </p:nvSpPr>
        <p:spPr/>
        <p:txBody>
          <a:bodyPr/>
          <a:lstStyle/>
          <a:p>
            <a:fld id="{85E5602D-AAC6-482E-B9B1-C95523D6397C}" type="slidenum">
              <a:rPr lang="zh-CN" altLang="en-US" smtClean="0"/>
              <a:t>5</a:t>
            </a:fld>
            <a:endParaRPr lang="zh-CN" altLang="en-US"/>
          </a:p>
        </p:txBody>
      </p:sp>
    </p:spTree>
    <p:extLst>
      <p:ext uri="{BB962C8B-B14F-4D97-AF65-F5344CB8AC3E}">
        <p14:creationId xmlns:p14="http://schemas.microsoft.com/office/powerpoint/2010/main" val="1181503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 think now is time to show the demo.</a:t>
            </a:r>
          </a:p>
          <a:p>
            <a:endParaRPr lang="en-US" altLang="zh-CN" dirty="0" smtClean="0"/>
          </a:p>
          <a:p>
            <a:r>
              <a:rPr lang="en-US" altLang="zh-CN" dirty="0" smtClean="0"/>
              <a:t>I have</a:t>
            </a:r>
            <a:r>
              <a:rPr lang="en-US" altLang="zh-CN" baseline="0" dirty="0" smtClean="0"/>
              <a:t> make a video just yesterday, and I want to first show it. </a:t>
            </a:r>
          </a:p>
          <a:p>
            <a:endParaRPr lang="en-US" altLang="zh-CN" baseline="0" dirty="0" smtClean="0"/>
          </a:p>
          <a:p>
            <a:r>
              <a:rPr lang="en-US" altLang="zh-CN" dirty="0" smtClean="0"/>
              <a:t>This is basic </a:t>
            </a:r>
            <a:r>
              <a:rPr lang="en-US" altLang="zh-CN" dirty="0" err="1" smtClean="0"/>
              <a:t>gui</a:t>
            </a:r>
            <a:r>
              <a:rPr lang="en-US" altLang="zh-CN" dirty="0" smtClean="0"/>
              <a:t> here,</a:t>
            </a:r>
            <a:r>
              <a:rPr lang="en-US" altLang="zh-CN" baseline="0" dirty="0" smtClean="0"/>
              <a:t> There is a character represent me.  And its position is getting from the </a:t>
            </a:r>
            <a:r>
              <a:rPr lang="en-US" altLang="zh-CN" baseline="0" dirty="0" err="1" smtClean="0"/>
              <a:t>gps</a:t>
            </a:r>
            <a:r>
              <a:rPr lang="en-US" altLang="zh-CN" baseline="0" dirty="0" smtClean="0"/>
              <a:t> signal. So when I am walking , the character is moved too. </a:t>
            </a:r>
          </a:p>
          <a:p>
            <a:endParaRPr lang="en-US" altLang="zh-CN" baseline="0" dirty="0" smtClean="0"/>
          </a:p>
          <a:p>
            <a:r>
              <a:rPr lang="en-US" altLang="zh-CN" baseline="0" dirty="0" smtClean="0"/>
              <a:t>I found a treasure and collect its treasures. </a:t>
            </a:r>
          </a:p>
          <a:p>
            <a:endParaRPr lang="en-US" altLang="zh-CN" baseline="0" dirty="0" smtClean="0"/>
          </a:p>
          <a:p>
            <a:r>
              <a:rPr lang="en-US" altLang="zh-CN" baseline="0" dirty="0" smtClean="0"/>
              <a:t>The treasures chests are existed near the tree and increase the chance to meet the bird.</a:t>
            </a:r>
          </a:p>
          <a:p>
            <a:endParaRPr lang="en-US" altLang="zh-CN" baseline="0" dirty="0" smtClean="0"/>
          </a:p>
          <a:p>
            <a:r>
              <a:rPr lang="en-US" altLang="zh-CN" baseline="0" dirty="0" smtClean="0"/>
              <a:t>I heard some birdsong. So I open this to try record. I have tried many times but this one is the best. </a:t>
            </a:r>
          </a:p>
          <a:p>
            <a:endParaRPr lang="en-US" altLang="zh-CN" baseline="0" dirty="0" smtClean="0"/>
          </a:p>
          <a:p>
            <a:r>
              <a:rPr lang="en-US" altLang="zh-CN" baseline="0" dirty="0" smtClean="0"/>
              <a:t>It recognized it is a magpie and I have reach a achievement. </a:t>
            </a:r>
          </a:p>
          <a:p>
            <a:endParaRPr lang="zh-CN" altLang="en-US" dirty="0"/>
          </a:p>
        </p:txBody>
      </p:sp>
      <p:sp>
        <p:nvSpPr>
          <p:cNvPr id="4" name="灯片编号占位符 3"/>
          <p:cNvSpPr>
            <a:spLocks noGrp="1"/>
          </p:cNvSpPr>
          <p:nvPr>
            <p:ph type="sldNum" sz="quarter" idx="10"/>
          </p:nvPr>
        </p:nvSpPr>
        <p:spPr/>
        <p:txBody>
          <a:bodyPr/>
          <a:lstStyle/>
          <a:p>
            <a:fld id="{85E5602D-AAC6-482E-B9B1-C95523D6397C}" type="slidenum">
              <a:rPr lang="zh-CN" altLang="en-US" smtClean="0"/>
              <a:t>6</a:t>
            </a:fld>
            <a:endParaRPr lang="zh-CN" altLang="en-US"/>
          </a:p>
        </p:txBody>
      </p:sp>
    </p:spTree>
    <p:extLst>
      <p:ext uri="{BB962C8B-B14F-4D97-AF65-F5344CB8AC3E}">
        <p14:creationId xmlns:p14="http://schemas.microsoft.com/office/powerpoint/2010/main" val="1820498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Before</a:t>
            </a:r>
            <a:r>
              <a:rPr lang="en-US" altLang="zh-CN" baseline="0" dirty="0" smtClean="0"/>
              <a:t> next video. I want to introduce the recognition </a:t>
            </a:r>
          </a:p>
          <a:p>
            <a:endParaRPr lang="en-US" altLang="zh-CN" baseline="0" dirty="0" smtClean="0"/>
          </a:p>
          <a:p>
            <a:r>
              <a:rPr lang="en-US" altLang="zh-CN" baseline="0" dirty="0" smtClean="0"/>
              <a:t>First player </a:t>
            </a:r>
            <a:r>
              <a:rPr lang="en-US" altLang="zh-CN" baseline="0" dirty="0" err="1" smtClean="0"/>
              <a:t>recod</a:t>
            </a:r>
            <a:r>
              <a:rPr lang="en-US" altLang="zh-CN" baseline="0" dirty="0" smtClean="0"/>
              <a:t> birdsong and get this waveform.</a:t>
            </a:r>
          </a:p>
          <a:p>
            <a:endParaRPr lang="en-US" altLang="zh-CN" baseline="0" dirty="0" smtClean="0"/>
          </a:p>
          <a:p>
            <a:r>
              <a:rPr lang="en-US" altLang="zh-CN" baseline="0" dirty="0" smtClean="0"/>
              <a:t>Then It will be </a:t>
            </a:r>
            <a:r>
              <a:rPr lang="en-US" altLang="zh-CN" baseline="0" dirty="0" err="1" smtClean="0"/>
              <a:t>treansfored</a:t>
            </a:r>
            <a:r>
              <a:rPr lang="en-US" altLang="zh-CN" baseline="0" dirty="0" smtClean="0"/>
              <a:t> to this image of spectrogram.</a:t>
            </a:r>
          </a:p>
          <a:p>
            <a:endParaRPr lang="en-US" altLang="zh-CN" baseline="0" dirty="0" smtClean="0"/>
          </a:p>
          <a:p>
            <a:r>
              <a:rPr lang="en-US" altLang="zh-CN" baseline="0" dirty="0" smtClean="0"/>
              <a:t>One kind of bird has a special set of spectrogram.</a:t>
            </a:r>
          </a:p>
          <a:p>
            <a:endParaRPr lang="en-US" altLang="zh-CN" baseline="0" dirty="0" smtClean="0"/>
          </a:p>
          <a:p>
            <a:r>
              <a:rPr lang="en-US" altLang="zh-CN" baseline="0" dirty="0" smtClean="0"/>
              <a:t>So I train the Machine Learning model, here I use CNN network , specifically </a:t>
            </a:r>
            <a:r>
              <a:rPr lang="de-DE" altLang="zh-CN" baseline="0" dirty="0" smtClean="0"/>
              <a:t>a ResNet to do the image recognition.</a:t>
            </a:r>
          </a:p>
          <a:p>
            <a:endParaRPr lang="zh-CN" altLang="en-US" dirty="0"/>
          </a:p>
        </p:txBody>
      </p:sp>
      <p:sp>
        <p:nvSpPr>
          <p:cNvPr id="4" name="灯片编号占位符 3"/>
          <p:cNvSpPr>
            <a:spLocks noGrp="1"/>
          </p:cNvSpPr>
          <p:nvPr>
            <p:ph type="sldNum" sz="quarter" idx="10"/>
          </p:nvPr>
        </p:nvSpPr>
        <p:spPr/>
        <p:txBody>
          <a:bodyPr/>
          <a:lstStyle/>
          <a:p>
            <a:fld id="{85E5602D-AAC6-482E-B9B1-C95523D6397C}" type="slidenum">
              <a:rPr lang="zh-CN" altLang="en-US" smtClean="0"/>
              <a:t>7</a:t>
            </a:fld>
            <a:endParaRPr lang="zh-CN" altLang="en-US"/>
          </a:p>
        </p:txBody>
      </p:sp>
    </p:spTree>
    <p:extLst>
      <p:ext uri="{BB962C8B-B14F-4D97-AF65-F5344CB8AC3E}">
        <p14:creationId xmlns:p14="http://schemas.microsoft.com/office/powerpoint/2010/main" val="875016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dirty="0" smtClean="0"/>
              <a:t>To recognize</a:t>
            </a:r>
            <a:r>
              <a:rPr lang="de-DE" altLang="zh-CN" baseline="0" dirty="0" smtClean="0"/>
              <a:t> </a:t>
            </a:r>
            <a:r>
              <a:rPr lang="en-US" altLang="zh-CN" baseline="0" dirty="0" smtClean="0"/>
              <a:t>the spectrogram of birdsong, I collected 200 thousand files from 388 species from </a:t>
            </a:r>
            <a:r>
              <a:rPr lang="en-US" altLang="zh-CN" baseline="0" dirty="0" err="1" smtClean="0"/>
              <a:t>internent</a:t>
            </a:r>
            <a:r>
              <a:rPr lang="en-US" altLang="zh-CN" baseline="0" dirty="0" smtClean="0"/>
              <a:t>. </a:t>
            </a:r>
            <a:r>
              <a:rPr lang="zh-CN" altLang="en-US" baseline="0" dirty="0" smtClean="0"/>
              <a:t> </a:t>
            </a:r>
            <a:r>
              <a:rPr lang="en-US" altLang="zh-CN" baseline="0" dirty="0" smtClean="0"/>
              <a:t>Then do the spectrogram extraction to get the image of spectrogram.</a:t>
            </a:r>
          </a:p>
          <a:p>
            <a:endParaRPr lang="en-US" altLang="zh-CN" baseline="0" dirty="0" smtClean="0"/>
          </a:p>
          <a:p>
            <a:r>
              <a:rPr lang="en-US" altLang="zh-CN" baseline="0" dirty="0" smtClean="0"/>
              <a:t>Then I train the model using these data in 3 day. </a:t>
            </a:r>
          </a:p>
          <a:p>
            <a:endParaRPr lang="en-US" altLang="zh-CN" baseline="0" dirty="0" smtClean="0"/>
          </a:p>
          <a:p>
            <a:r>
              <a:rPr lang="en-US" altLang="zh-CN" baseline="0" dirty="0" smtClean="0"/>
              <a:t>And </a:t>
            </a:r>
            <a:r>
              <a:rPr lang="en-US" altLang="zh-CN" baseline="0" dirty="0" err="1" smtClean="0"/>
              <a:t>finially</a:t>
            </a:r>
            <a:r>
              <a:rPr lang="en-US" altLang="zh-CN" baseline="0" dirty="0" smtClean="0"/>
              <a:t> I get a accuracy at about 77%. The accuracy can be improved but I need it can be </a:t>
            </a:r>
            <a:r>
              <a:rPr lang="en-US" altLang="zh-CN" baseline="0" dirty="0" err="1" smtClean="0"/>
              <a:t>runned</a:t>
            </a:r>
            <a:r>
              <a:rPr lang="en-US" altLang="zh-CN" baseline="0" dirty="0" smtClean="0"/>
              <a:t> on mobile phone. So I reduced the amount of parameters. And optimized the model.</a:t>
            </a:r>
          </a:p>
          <a:p>
            <a:endParaRPr lang="en-US" altLang="zh-CN" baseline="0" dirty="0" smtClean="0"/>
          </a:p>
          <a:p>
            <a:r>
              <a:rPr lang="en-US" altLang="zh-CN" baseline="0" dirty="0" smtClean="0"/>
              <a:t>Then use this model in the game to do the recognition. </a:t>
            </a:r>
          </a:p>
          <a:p>
            <a:endParaRPr lang="en-US" altLang="zh-CN" baseline="0" dirty="0" smtClean="0"/>
          </a:p>
          <a:p>
            <a:endParaRPr lang="en-US" altLang="zh-CN" baseline="0" dirty="0" smtClean="0"/>
          </a:p>
        </p:txBody>
      </p:sp>
      <p:sp>
        <p:nvSpPr>
          <p:cNvPr id="4" name="灯片编号占位符 3"/>
          <p:cNvSpPr>
            <a:spLocks noGrp="1"/>
          </p:cNvSpPr>
          <p:nvPr>
            <p:ph type="sldNum" sz="quarter" idx="10"/>
          </p:nvPr>
        </p:nvSpPr>
        <p:spPr/>
        <p:txBody>
          <a:bodyPr/>
          <a:lstStyle/>
          <a:p>
            <a:fld id="{85E5602D-AAC6-482E-B9B1-C95523D6397C}" type="slidenum">
              <a:rPr lang="zh-CN" altLang="en-US" smtClean="0"/>
              <a:t>8</a:t>
            </a:fld>
            <a:endParaRPr lang="zh-CN" altLang="en-US"/>
          </a:p>
        </p:txBody>
      </p:sp>
    </p:spTree>
    <p:extLst>
      <p:ext uri="{BB962C8B-B14F-4D97-AF65-F5344CB8AC3E}">
        <p14:creationId xmlns:p14="http://schemas.microsoft.com/office/powerpoint/2010/main" val="1192123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When the game successfully </a:t>
            </a:r>
            <a:r>
              <a:rPr lang="en-US" altLang="zh-CN" dirty="0" err="1" smtClean="0"/>
              <a:t>idenetify</a:t>
            </a:r>
            <a:r>
              <a:rPr lang="en-US" altLang="zh-CN" dirty="0" smtClean="0"/>
              <a:t> the bird , it will also give player a rewards.</a:t>
            </a:r>
            <a:r>
              <a:rPr lang="en-US" altLang="zh-CN" baseline="0" dirty="0" smtClean="0"/>
              <a:t> </a:t>
            </a:r>
          </a:p>
          <a:p>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Player get </a:t>
            </a:r>
            <a:r>
              <a:rPr lang="en-US" altLang="zh-CN" baseline="0" dirty="0" err="1" smtClean="0"/>
              <a:t>pulzzes</a:t>
            </a:r>
            <a:r>
              <a:rPr lang="en-US" altLang="zh-CN" baseline="0" dirty="0" smtClean="0"/>
              <a:t> of corresponding bird picture. When player collected 50 puzzles, he can unlock the picture. To get a bird egg. Bird egg will be hatched </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hætʃ</a:t>
            </a:r>
            <a:r>
              <a:rPr lang="en-US" sz="1200" b="0" i="0" kern="1200" dirty="0" smtClean="0">
                <a:solidFill>
                  <a:schemeClr val="tx1"/>
                </a:solidFill>
                <a:effectLst/>
                <a:latin typeface="+mn-lt"/>
                <a:ea typeface="+mn-ea"/>
                <a:cs typeface="+mn-cs"/>
              </a:rPr>
              <a:t>/  in one day and become a bird baby.</a:t>
            </a:r>
            <a:r>
              <a:rPr lang="en-US" sz="1200" b="0" i="0" kern="1200" baseline="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Bird baby needs food, which are exists in treasure chest to grow up. That means, player needs to repeat to go into forest or garden to collect bird food. And this also increase the </a:t>
            </a:r>
            <a:r>
              <a:rPr lang="en-US" sz="1200" b="0" i="0" kern="1200" baseline="0" dirty="0" err="1" smtClean="0">
                <a:solidFill>
                  <a:schemeClr val="tx1"/>
                </a:solidFill>
                <a:effectLst/>
                <a:latin typeface="+mn-lt"/>
                <a:ea typeface="+mn-ea"/>
                <a:cs typeface="+mn-cs"/>
              </a:rPr>
              <a:t>chane</a:t>
            </a:r>
            <a:r>
              <a:rPr lang="en-US" sz="1200" b="0" i="0" kern="1200" baseline="0" dirty="0" smtClean="0">
                <a:solidFill>
                  <a:schemeClr val="tx1"/>
                </a:solidFill>
                <a:effectLst/>
                <a:latin typeface="+mn-lt"/>
                <a:ea typeface="+mn-ea"/>
                <a:cs typeface="+mn-cs"/>
              </a:rPr>
              <a:t> of meeting of a bird.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err="1" smtClean="0">
                <a:solidFill>
                  <a:schemeClr val="tx1"/>
                </a:solidFill>
                <a:effectLst/>
                <a:latin typeface="+mn-lt"/>
                <a:ea typeface="+mn-ea"/>
                <a:cs typeface="+mn-cs"/>
              </a:rPr>
              <a:t>Finially</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endParaRPr lang="en-US" altLang="zh-CN" baseline="0" dirty="0" smtClean="0"/>
          </a:p>
          <a:p>
            <a:endParaRPr lang="en-US" altLang="zh-CN" baseline="0" dirty="0" smtClean="0"/>
          </a:p>
          <a:p>
            <a:r>
              <a:rPr lang="en-US" altLang="zh-CN" baseline="0" dirty="0" smtClean="0"/>
              <a:t>I will show another introduce video to explain more details of game </a:t>
            </a:r>
          </a:p>
        </p:txBody>
      </p:sp>
      <p:sp>
        <p:nvSpPr>
          <p:cNvPr id="4" name="灯片编号占位符 3"/>
          <p:cNvSpPr>
            <a:spLocks noGrp="1"/>
          </p:cNvSpPr>
          <p:nvPr>
            <p:ph type="sldNum" sz="quarter" idx="10"/>
          </p:nvPr>
        </p:nvSpPr>
        <p:spPr/>
        <p:txBody>
          <a:bodyPr/>
          <a:lstStyle/>
          <a:p>
            <a:fld id="{85E5602D-AAC6-482E-B9B1-C95523D6397C}" type="slidenum">
              <a:rPr lang="zh-CN" altLang="en-US" smtClean="0"/>
              <a:t>9</a:t>
            </a:fld>
            <a:endParaRPr lang="zh-CN" altLang="en-US"/>
          </a:p>
        </p:txBody>
      </p:sp>
    </p:spTree>
    <p:extLst>
      <p:ext uri="{BB962C8B-B14F-4D97-AF65-F5344CB8AC3E}">
        <p14:creationId xmlns:p14="http://schemas.microsoft.com/office/powerpoint/2010/main" val="1982494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07831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0345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Props>
              </a:ext>
            </a:extLst>
          </a:blip>
          <a:srcRect/>
          <a:stretch>
            <a:fillRect t="-3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000089"/>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chart" Target="../charts/chart1.xml"/><Relationship Id="rId12"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172.245.118.139:1200/" TargetMode="External"/><Relationship Id="rId11" Type="http://schemas.microsoft.com/office/2007/relationships/hdphoto" Target="../media/hdphoto4.wdp"/><Relationship Id="rId5" Type="http://schemas.openxmlformats.org/officeDocument/2006/relationships/image" Target="../media/image30.png"/><Relationship Id="rId10" Type="http://schemas.openxmlformats.org/officeDocument/2006/relationships/image" Target="../media/image33.png"/><Relationship Id="rId4" Type="http://schemas.openxmlformats.org/officeDocument/2006/relationships/image" Target="../media/image9.png"/><Relationship Id="rId9" Type="http://schemas.openxmlformats.org/officeDocument/2006/relationships/image" Target="../media/image32.png"/><Relationship Id="rId1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0.png"/><Relationship Id="rId10" Type="http://schemas.openxmlformats.org/officeDocument/2006/relationships/image" Target="../media/image18.png"/><Relationship Id="rId4" Type="http://schemas.openxmlformats.org/officeDocument/2006/relationships/image" Target="../media/image9.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openstreetmap.org/edit#map=19/51.41531/6.76394"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png"/><Relationship Id="rId10" Type="http://schemas.microsoft.com/office/2007/relationships/hdphoto" Target="../media/hdphoto2.wdp"/><Relationship Id="rId4" Type="http://schemas.openxmlformats.org/officeDocument/2006/relationships/image" Target="../media/image4.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2.png"/><Relationship Id="rId10" Type="http://schemas.openxmlformats.org/officeDocument/2006/relationships/image" Target="../media/image13.png"/><Relationship Id="rId4" Type="http://schemas.openxmlformats.org/officeDocument/2006/relationships/notesSlide" Target="../notesSlides/notesSlide3.xml"/><Relationship Id="rId9" Type="http://schemas.openxmlformats.org/officeDocument/2006/relationships/image" Target="../media/image12.jp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18.png"/><Relationship Id="rId12" Type="http://schemas.openxmlformats.org/officeDocument/2006/relationships/image" Target="../media/image17.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9.png"/><Relationship Id="rId11" Type="http://schemas.openxmlformats.org/officeDocument/2006/relationships/image" Target="../media/image21.png"/><Relationship Id="rId5" Type="http://schemas.openxmlformats.org/officeDocument/2006/relationships/image" Target="../media/image2.png"/><Relationship Id="rId10" Type="http://schemas.openxmlformats.org/officeDocument/2006/relationships/image" Target="../media/image20.png"/><Relationship Id="rId4" Type="http://schemas.openxmlformats.org/officeDocument/2006/relationships/notesSlide" Target="../notesSlides/notesSlide4.xml"/><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9.png"/><Relationship Id="rId4" Type="http://schemas.openxmlformats.org/officeDocument/2006/relationships/image" Target="../media/image2.png"/><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 xmlns:a16="http://schemas.microsoft.com/office/drawing/2014/main" id="{4AC883BD-9700-4D04-81C8-EAEDEC04E4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H="1">
            <a:off x="7462778" y="-1337922"/>
            <a:ext cx="8743951" cy="7647893"/>
          </a:xfrm>
          <a:prstGeom prst="rect">
            <a:avLst/>
          </a:prstGeom>
        </p:spPr>
      </p:pic>
      <p:pic>
        <p:nvPicPr>
          <p:cNvPr id="10" name="图片 9">
            <a:extLst>
              <a:ext uri="{FF2B5EF4-FFF2-40B4-BE49-F238E27FC236}">
                <a16:creationId xmlns="" xmlns:a16="http://schemas.microsoft.com/office/drawing/2014/main" id="{4AC883BD-9700-4D04-81C8-EAEDEC04E4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flipH="1">
            <a:off x="-4371976" y="-785472"/>
            <a:ext cx="8743951" cy="7647893"/>
          </a:xfrm>
          <a:prstGeom prst="rect">
            <a:avLst/>
          </a:prstGeom>
        </p:spPr>
      </p:pic>
      <p:sp>
        <p:nvSpPr>
          <p:cNvPr id="11" name="矩形 10">
            <a:extLst>
              <a:ext uri="{FF2B5EF4-FFF2-40B4-BE49-F238E27FC236}">
                <a16:creationId xmlns="" xmlns:a16="http://schemas.microsoft.com/office/drawing/2014/main" id="{28587EE6-0E7B-440D-A07C-EB547A7F3241}"/>
              </a:ext>
            </a:extLst>
          </p:cNvPr>
          <p:cNvSpPr/>
          <p:nvPr/>
        </p:nvSpPr>
        <p:spPr>
          <a:xfrm>
            <a:off x="2794765" y="904349"/>
            <a:ext cx="4489582" cy="1323439"/>
          </a:xfrm>
          <a:prstGeom prst="rect">
            <a:avLst/>
          </a:prstGeom>
        </p:spPr>
        <p:txBody>
          <a:bodyPr wrap="square">
            <a:spAutoFit/>
          </a:bodyPr>
          <a:lstStyle/>
          <a:p>
            <a:pPr fontAlgn="auto">
              <a:spcBef>
                <a:spcPts val="0"/>
              </a:spcBef>
              <a:spcAft>
                <a:spcPts val="0"/>
              </a:spcAft>
              <a:defRPr/>
            </a:pPr>
            <a:r>
              <a:rPr lang="en-US" altLang="zh-CN" sz="8000" spc="300" dirty="0" smtClean="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cs typeface="+mn-ea"/>
                <a:sym typeface="+mn-lt"/>
              </a:rPr>
              <a:t>Bird Go</a:t>
            </a:r>
            <a:endParaRPr lang="zh-CN" altLang="en-US" sz="8000" spc="300"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cs typeface="+mn-ea"/>
              <a:sym typeface="+mn-lt"/>
            </a:endParaRPr>
          </a:p>
        </p:txBody>
      </p:sp>
      <p:sp>
        <p:nvSpPr>
          <p:cNvPr id="12" name="TextBox 7">
            <a:extLst>
              <a:ext uri="{FF2B5EF4-FFF2-40B4-BE49-F238E27FC236}">
                <a16:creationId xmlns="" xmlns:a16="http://schemas.microsoft.com/office/drawing/2014/main" id="{AB4BB523-BD9B-45BC-AF5A-7300C2F11B49}"/>
              </a:ext>
            </a:extLst>
          </p:cNvPr>
          <p:cNvSpPr>
            <a:spLocks noChangeArrowheads="1"/>
          </p:cNvSpPr>
          <p:nvPr/>
        </p:nvSpPr>
        <p:spPr bwMode="auto">
          <a:xfrm>
            <a:off x="2794765" y="2227788"/>
            <a:ext cx="7730642" cy="1354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en-US" altLang="zh-CN" sz="4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Mapping of Songbirds Using a Citizen Science Game </a:t>
            </a:r>
            <a:endParaRPr lang="zh-CN" altLang="en-US" sz="4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3" name="TextBox 7">
            <a:extLst>
              <a:ext uri="{FF2B5EF4-FFF2-40B4-BE49-F238E27FC236}">
                <a16:creationId xmlns="" xmlns:a16="http://schemas.microsoft.com/office/drawing/2014/main" id="{0F22BCC6-7EEB-4EFD-86C5-E7D462329A90}"/>
              </a:ext>
            </a:extLst>
          </p:cNvPr>
          <p:cNvSpPr>
            <a:spLocks noChangeArrowheads="1"/>
          </p:cNvSpPr>
          <p:nvPr/>
        </p:nvSpPr>
        <p:spPr bwMode="auto">
          <a:xfrm>
            <a:off x="5947259" y="6125464"/>
            <a:ext cx="4534011"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defRPr/>
            </a:pPr>
            <a:r>
              <a:rPr lang="en-US" altLang="zh-CN"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By Aixi Guo</a:t>
            </a:r>
          </a:p>
          <a:p>
            <a:pPr algn="r">
              <a:defRPr/>
            </a:pPr>
            <a:r>
              <a:rPr lang="en-US" altLang="zh-CN"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29-11-2019</a:t>
            </a:r>
            <a:endPar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4" name="TextBox 7">
            <a:extLst>
              <a:ext uri="{FF2B5EF4-FFF2-40B4-BE49-F238E27FC236}">
                <a16:creationId xmlns="" xmlns:a16="http://schemas.microsoft.com/office/drawing/2014/main" id="{0F22BCC6-7EEB-4EFD-86C5-E7D462329A90}"/>
              </a:ext>
            </a:extLst>
          </p:cNvPr>
          <p:cNvSpPr>
            <a:spLocks noChangeArrowheads="1"/>
          </p:cNvSpPr>
          <p:nvPr/>
        </p:nvSpPr>
        <p:spPr bwMode="auto">
          <a:xfrm>
            <a:off x="2794765" y="3865011"/>
            <a:ext cx="4534011"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Master </a:t>
            </a:r>
            <a:r>
              <a:rPr lang="en-US" altLang="zh-CN"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Thesis</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a:t>
            </a:r>
            <a:r>
              <a:rPr lang="en-US" altLang="zh-CN"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Presentation</a:t>
            </a:r>
            <a:endPar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104855731"/>
      </p:ext>
    </p:extLst>
  </p:cSld>
  <p:clrMapOvr>
    <a:masterClrMapping/>
  </p:clrMapOvr>
  <mc:AlternateContent xmlns:mc="http://schemas.openxmlformats.org/markup-compatibility/2006" xmlns:p14="http://schemas.microsoft.com/office/powerpoint/2010/main">
    <mc:Choice Requires="p14">
      <p:transition spd="slow" p14:dur="8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42" presetClass="path" presetSubtype="0" fill="hold" nodeType="withEffect">
                                  <p:stCondLst>
                                    <p:cond delay="0"/>
                                  </p:stCondLst>
                                  <p:childTnLst>
                                    <p:animMotion origin="layout" path="M -0.00351 -0.00972 L 0.07149 0.27083 " pathEditMode="relative" rAng="0" ptsTypes="AA">
                                      <p:cBhvr>
                                        <p:cTn id="12" dur="30000" fill="hold"/>
                                        <p:tgtEl>
                                          <p:spTgt spid="9"/>
                                        </p:tgtEl>
                                        <p:attrNameLst>
                                          <p:attrName>ppt_x</p:attrName>
                                          <p:attrName>ppt_y</p:attrName>
                                        </p:attrNameLst>
                                      </p:cBhvr>
                                      <p:rCtr x="3750" y="14028"/>
                                    </p:animMotion>
                                  </p:childTnLst>
                                </p:cTn>
                              </p:par>
                              <p:par>
                                <p:cTn id="13" presetID="42" presetClass="path" presetSubtype="0" fill="hold" nodeType="withEffect">
                                  <p:stCondLst>
                                    <p:cond delay="0"/>
                                  </p:stCondLst>
                                  <p:childTnLst>
                                    <p:animMotion origin="layout" path="M 0.05938 0.19305 L 0 -4.44444E-6 " pathEditMode="relative" rAng="0" ptsTypes="AA">
                                      <p:cBhvr>
                                        <p:cTn id="14" dur="30000" fill="hold"/>
                                        <p:tgtEl>
                                          <p:spTgt spid="10"/>
                                        </p:tgtEl>
                                        <p:attrNameLst>
                                          <p:attrName>ppt_x</p:attrName>
                                          <p:attrName>ppt_y</p:attrName>
                                        </p:attrNameLst>
                                      </p:cBhvr>
                                      <p:rCtr x="-2969" y="-13333"/>
                                    </p:animMotion>
                                  </p:childTnLst>
                                </p:cTn>
                              </p:par>
                              <p:par>
                                <p:cTn id="15" presetID="14" presetClass="entr" presetSubtype="10" fill="hold" grpId="0" nodeType="withEffect">
                                  <p:stCondLst>
                                    <p:cond delay="30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par>
                                <p:cTn id="18" presetID="22" presetClass="entr" presetSubtype="4" fill="hold" grpId="0" nodeType="withEffect">
                                  <p:stCondLst>
                                    <p:cond delay="110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par>
                                <p:cTn id="21" presetID="14" presetClass="entr" presetSubtype="10" fill="hold" grpId="0" nodeType="withEffect">
                                  <p:stCondLst>
                                    <p:cond delay="190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par>
                                <p:cTn id="24" presetID="2" presetClass="entr" presetSubtype="4" fill="hold" grpId="0" nodeType="withEffect">
                                  <p:stCondLst>
                                    <p:cond delay="260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FB565A2D-4B70-421A-AA82-176ABA10EE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450187">
            <a:off x="-4136886" y="2977073"/>
            <a:ext cx="6855716" cy="5996349"/>
          </a:xfrm>
          <a:prstGeom prst="rect">
            <a:avLst/>
          </a:prstGeom>
        </p:spPr>
      </p:pic>
      <p:pic>
        <p:nvPicPr>
          <p:cNvPr id="5" name="图片 4">
            <a:extLst>
              <a:ext uri="{FF2B5EF4-FFF2-40B4-BE49-F238E27FC236}">
                <a16:creationId xmlns="" xmlns:a16="http://schemas.microsoft.com/office/drawing/2014/main" id="{A35CF588-D099-41CE-96B9-64044F529E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H="1">
            <a:off x="9221341" y="-1447502"/>
            <a:ext cx="6855716" cy="599634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79" y="0"/>
            <a:ext cx="1269841" cy="2260317"/>
          </a:xfrm>
          <a:prstGeom prst="rect">
            <a:avLst/>
          </a:prstGeom>
          <a:effectLst>
            <a:outerShdw blurRad="50800" dist="38100" dir="2700000" algn="tl" rotWithShape="0">
              <a:prstClr val="black">
                <a:alpha val="40000"/>
              </a:prstClr>
            </a:outerShdw>
          </a:effectLst>
        </p:spPr>
      </p:pic>
      <p:sp>
        <p:nvSpPr>
          <p:cNvPr id="7" name="文本框 6">
            <a:extLst>
              <a:ext uri="{FF2B5EF4-FFF2-40B4-BE49-F238E27FC236}">
                <a16:creationId xmlns:a16="http://schemas.microsoft.com/office/drawing/2014/main" xmlns="" id="{DE45C898-5E71-46B3-B671-EBFD8F85BCC4}"/>
              </a:ext>
            </a:extLst>
          </p:cNvPr>
          <p:cNvSpPr txBox="1"/>
          <p:nvPr/>
        </p:nvSpPr>
        <p:spPr>
          <a:xfrm>
            <a:off x="1507039" y="500329"/>
            <a:ext cx="3134812" cy="58477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3200" b="1" dirty="0" smtClean="0">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Evaluation</a:t>
            </a:r>
            <a:endParaRPr lang="zh-CN" altLang="en-US" sz="3200" b="1" dirty="0">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cxnSp>
        <p:nvCxnSpPr>
          <p:cNvPr id="8" name="Straight Connector 9"/>
          <p:cNvCxnSpPr/>
          <p:nvPr/>
        </p:nvCxnSpPr>
        <p:spPr>
          <a:xfrm flipV="1">
            <a:off x="1507038" y="981075"/>
            <a:ext cx="3134812" cy="3587"/>
          </a:xfrm>
          <a:prstGeom prst="line">
            <a:avLst/>
          </a:prstGeom>
          <a:ln w="25400" cmpd="sng">
            <a:solidFill>
              <a:schemeClr val="accent1">
                <a:lumMod val="75000"/>
              </a:schemeClr>
            </a:solidFill>
            <a:prstDash val="sysDot"/>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 xmlns:a16="http://schemas.microsoft.com/office/drawing/2014/main" id="{22A46BCE-F518-4ABE-9FFC-7E50633BC527}"/>
              </a:ext>
            </a:extLst>
          </p:cNvPr>
          <p:cNvPicPr>
            <a:picLocks noChangeAspect="1"/>
          </p:cNvPicPr>
          <p:nvPr/>
        </p:nvPicPr>
        <p:blipFill>
          <a:blip r:embed="rId5"/>
          <a:stretch>
            <a:fillRect/>
          </a:stretch>
        </p:blipFill>
        <p:spPr>
          <a:xfrm>
            <a:off x="4413847" y="2107802"/>
            <a:ext cx="3451390" cy="3165418"/>
          </a:xfrm>
          <a:prstGeom prst="rect">
            <a:avLst/>
          </a:prstGeom>
        </p:spPr>
      </p:pic>
      <p:sp>
        <p:nvSpPr>
          <p:cNvPr id="11" name="文本框 10">
            <a:extLst>
              <a:ext uri="{FF2B5EF4-FFF2-40B4-BE49-F238E27FC236}">
                <a16:creationId xmlns="" xmlns:a16="http://schemas.microsoft.com/office/drawing/2014/main" id="{E279F990-5716-4D0C-B459-CCB0DB7F0106}"/>
              </a:ext>
            </a:extLst>
          </p:cNvPr>
          <p:cNvSpPr txBox="1"/>
          <p:nvPr/>
        </p:nvSpPr>
        <p:spPr>
          <a:xfrm>
            <a:off x="6217680" y="2408234"/>
            <a:ext cx="914400" cy="707886"/>
          </a:xfrm>
          <a:prstGeom prst="rect">
            <a:avLst/>
          </a:prstGeom>
          <a:noFill/>
        </p:spPr>
        <p:txBody>
          <a:bodyPr wrap="square" rtlCol="0">
            <a:spAutoFit/>
          </a:bodyPr>
          <a:lstStyle/>
          <a:p>
            <a:pPr algn="ctr"/>
            <a:r>
              <a:rPr lang="en-US" altLang="zh-CN" sz="40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01</a:t>
            </a:r>
            <a:endParaRPr lang="zh-CN" altLang="en-US" sz="40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sp>
        <p:nvSpPr>
          <p:cNvPr id="13" name="矩形 12">
            <a:extLst>
              <a:ext uri="{FF2B5EF4-FFF2-40B4-BE49-F238E27FC236}">
                <a16:creationId xmlns="" xmlns:a16="http://schemas.microsoft.com/office/drawing/2014/main" id="{851AE0EE-CDE8-4584-91F4-1057B1EC210B}"/>
              </a:ext>
            </a:extLst>
          </p:cNvPr>
          <p:cNvSpPr/>
          <p:nvPr/>
        </p:nvSpPr>
        <p:spPr>
          <a:xfrm>
            <a:off x="7678498" y="2406022"/>
            <a:ext cx="3289420" cy="600164"/>
          </a:xfrm>
          <a:prstGeom prst="rect">
            <a:avLst/>
          </a:prstGeom>
        </p:spPr>
        <p:txBody>
          <a:bodyPr wrap="square">
            <a:spAutoFit/>
          </a:bodyPr>
          <a:lstStyle/>
          <a:p>
            <a:pPr lvl="0">
              <a:lnSpc>
                <a:spcPct val="150000"/>
              </a:lnSpc>
            </a:pPr>
            <a:r>
              <a:rPr lang="en-US" altLang="zh-CN" sz="2400" dirty="0" smtClean="0">
                <a:ln w="0"/>
                <a:effectLst>
                  <a:outerShdw blurRad="38100" dist="19050" dir="2700000" algn="tl" rotWithShape="0">
                    <a:schemeClr val="dk1">
                      <a:alpha val="40000"/>
                    </a:schemeClr>
                  </a:outerShdw>
                </a:effectLst>
                <a:latin typeface="汉仪夏日体W" panose="00020600040101010101" pitchFamily="18" charset="-122"/>
                <a:ea typeface="汉仪夏日体W" panose="00020600040101010101" pitchFamily="18" charset="-122"/>
                <a:cs typeface="萝莉体 第二版" panose="02000500000000000000" pitchFamily="2" charset="-122"/>
                <a:sym typeface="HYXiaRiTiW" panose="00020600040101010101" pitchFamily="18" charset="-122"/>
              </a:rPr>
              <a:t>10 Participants</a:t>
            </a:r>
            <a:endParaRPr lang="zh-CN" altLang="en-US" sz="2400" dirty="0">
              <a:ln w="0"/>
              <a:effectLst>
                <a:outerShdw blurRad="38100" dist="19050" dir="2700000" algn="tl" rotWithShape="0">
                  <a:schemeClr val="dk1">
                    <a:alpha val="40000"/>
                  </a:schemeClr>
                </a:outerShdw>
              </a:effectLst>
              <a:latin typeface="汉仪夏日体W" panose="00020600040101010101" pitchFamily="18" charset="-122"/>
              <a:ea typeface="汉仪夏日体W" panose="00020600040101010101" pitchFamily="18" charset="-122"/>
              <a:cs typeface="萝莉体 第二版" panose="02000500000000000000" pitchFamily="2" charset="-122"/>
              <a:sym typeface="HYXiaRiTiW" panose="00020600040101010101" pitchFamily="18" charset="-122"/>
            </a:endParaRPr>
          </a:p>
        </p:txBody>
      </p:sp>
      <p:sp>
        <p:nvSpPr>
          <p:cNvPr id="14" name="矩形 13">
            <a:extLst>
              <a:ext uri="{FF2B5EF4-FFF2-40B4-BE49-F238E27FC236}">
                <a16:creationId xmlns="" xmlns:a16="http://schemas.microsoft.com/office/drawing/2014/main" id="{B2BF1604-DACB-4AF6-877D-984545659029}"/>
              </a:ext>
            </a:extLst>
          </p:cNvPr>
          <p:cNvSpPr/>
          <p:nvPr/>
        </p:nvSpPr>
        <p:spPr>
          <a:xfrm>
            <a:off x="7983298" y="3367345"/>
            <a:ext cx="3289420" cy="600164"/>
          </a:xfrm>
          <a:prstGeom prst="rect">
            <a:avLst/>
          </a:prstGeom>
        </p:spPr>
        <p:txBody>
          <a:bodyPr wrap="square">
            <a:spAutoFit/>
          </a:bodyPr>
          <a:lstStyle/>
          <a:p>
            <a:pPr lvl="0">
              <a:lnSpc>
                <a:spcPct val="150000"/>
              </a:lnSpc>
            </a:pPr>
            <a:r>
              <a:rPr lang="en-US" altLang="zh-CN" sz="2400" dirty="0" smtClean="0">
                <a:ln w="0"/>
                <a:solidFill>
                  <a:prstClr val="black"/>
                </a:solidFill>
                <a:effectLst>
                  <a:outerShdw blurRad="38100" dist="19050" dir="2700000" algn="tl" rotWithShape="0">
                    <a:prstClr val="black">
                      <a:alpha val="40000"/>
                    </a:prstClr>
                  </a:outerShdw>
                </a:effectLst>
                <a:latin typeface="汉仪夏日体W" panose="00020600040101010101" pitchFamily="18" charset="-122"/>
                <a:ea typeface="汉仪夏日体W" panose="00020600040101010101" pitchFamily="18" charset="-122"/>
                <a:cs typeface="萝莉体 第二版" panose="02000500000000000000" pitchFamily="2" charset="-122"/>
                <a:sym typeface="HYXiaRiTiW" panose="00020600040101010101" pitchFamily="18" charset="-122"/>
                <a:hlinkClick r:id="rId6"/>
              </a:rPr>
              <a:t>Bird Map</a:t>
            </a:r>
            <a:endParaRPr lang="zh-CN" altLang="en-US" sz="1200" dirty="0">
              <a:solidFill>
                <a:srgbClr val="000000">
                  <a:lumMod val="65000"/>
                  <a:lumOff val="35000"/>
                </a:srgbClr>
              </a:solidFill>
              <a:latin typeface="汉仪夏日体W" panose="00020600040101010101" pitchFamily="18" charset="-122"/>
              <a:ea typeface="汉仪夏日体W" panose="00020600040101010101" pitchFamily="18" charset="-122"/>
              <a:cs typeface="萝莉体 第二版" panose="02000500000000000000" pitchFamily="2" charset="-122"/>
              <a:sym typeface="HYXiaRiTiW" panose="00020600040101010101" pitchFamily="18" charset="-122"/>
            </a:endParaRPr>
          </a:p>
        </p:txBody>
      </p:sp>
      <p:sp>
        <p:nvSpPr>
          <p:cNvPr id="15" name="文本框 14">
            <a:extLst>
              <a:ext uri="{FF2B5EF4-FFF2-40B4-BE49-F238E27FC236}">
                <a16:creationId xmlns="" xmlns:a16="http://schemas.microsoft.com/office/drawing/2014/main" id="{4F453844-E262-4D3F-8801-37A665CFF825}"/>
              </a:ext>
            </a:extLst>
          </p:cNvPr>
          <p:cNvSpPr txBox="1"/>
          <p:nvPr/>
        </p:nvSpPr>
        <p:spPr>
          <a:xfrm>
            <a:off x="6683113" y="3309045"/>
            <a:ext cx="914400" cy="707886"/>
          </a:xfrm>
          <a:prstGeom prst="rect">
            <a:avLst/>
          </a:prstGeom>
          <a:noFill/>
        </p:spPr>
        <p:txBody>
          <a:bodyPr wrap="square" rtlCol="0">
            <a:spAutoFit/>
          </a:bodyPr>
          <a:lstStyle/>
          <a:p>
            <a:pPr algn="ctr"/>
            <a:r>
              <a:rPr lang="en-US" altLang="zh-CN" sz="40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02</a:t>
            </a:r>
            <a:endParaRPr lang="zh-CN" altLang="en-US" sz="40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sp>
        <p:nvSpPr>
          <p:cNvPr id="18" name="文本框 17">
            <a:extLst>
              <a:ext uri="{FF2B5EF4-FFF2-40B4-BE49-F238E27FC236}">
                <a16:creationId xmlns="" xmlns:a16="http://schemas.microsoft.com/office/drawing/2014/main" id="{F2D90FBC-C9AA-4A04-878A-4997B923A22A}"/>
              </a:ext>
            </a:extLst>
          </p:cNvPr>
          <p:cNvSpPr txBox="1"/>
          <p:nvPr/>
        </p:nvSpPr>
        <p:spPr>
          <a:xfrm>
            <a:off x="6225913" y="4185357"/>
            <a:ext cx="914400" cy="707886"/>
          </a:xfrm>
          <a:prstGeom prst="rect">
            <a:avLst/>
          </a:prstGeom>
          <a:noFill/>
        </p:spPr>
        <p:txBody>
          <a:bodyPr wrap="square" rtlCol="0">
            <a:spAutoFit/>
          </a:bodyPr>
          <a:lstStyle/>
          <a:p>
            <a:pPr algn="ctr"/>
            <a:r>
              <a:rPr lang="en-US" altLang="zh-CN" sz="40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03</a:t>
            </a:r>
            <a:endParaRPr lang="zh-CN" altLang="en-US" sz="40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sp>
        <p:nvSpPr>
          <p:cNvPr id="19" name="矩形 18">
            <a:extLst>
              <a:ext uri="{FF2B5EF4-FFF2-40B4-BE49-F238E27FC236}">
                <a16:creationId xmlns="" xmlns:a16="http://schemas.microsoft.com/office/drawing/2014/main" id="{B2BF1604-DACB-4AF6-877D-984545659029}"/>
              </a:ext>
            </a:extLst>
          </p:cNvPr>
          <p:cNvSpPr/>
          <p:nvPr/>
        </p:nvSpPr>
        <p:spPr>
          <a:xfrm>
            <a:off x="7678498" y="4258865"/>
            <a:ext cx="3723280" cy="646331"/>
          </a:xfrm>
          <a:prstGeom prst="rect">
            <a:avLst/>
          </a:prstGeom>
        </p:spPr>
        <p:txBody>
          <a:bodyPr wrap="square">
            <a:spAutoFit/>
          </a:bodyPr>
          <a:lstStyle/>
          <a:p>
            <a:pPr lvl="0">
              <a:lnSpc>
                <a:spcPct val="150000"/>
              </a:lnSpc>
            </a:pPr>
            <a:r>
              <a:rPr lang="en-US" altLang="zh-CN" sz="2400" dirty="0" smtClean="0">
                <a:ln w="0"/>
                <a:solidFill>
                  <a:prstClr val="black"/>
                </a:solidFill>
                <a:effectLst>
                  <a:outerShdw blurRad="38100" dist="19050" dir="2700000" algn="tl" rotWithShape="0">
                    <a:prstClr val="black">
                      <a:alpha val="40000"/>
                    </a:prstClr>
                  </a:outerShdw>
                </a:effectLst>
                <a:latin typeface="汉仪夏日体W" panose="00020600040101010101" pitchFamily="18" charset="-122"/>
                <a:ea typeface="汉仪夏日体W" panose="00020600040101010101" pitchFamily="18" charset="-122"/>
                <a:cs typeface="萝莉体 第二版" panose="02000500000000000000" pitchFamily="2" charset="-122"/>
                <a:sym typeface="HYXiaRiTiW" panose="00020600040101010101" pitchFamily="18" charset="-122"/>
              </a:rPr>
              <a:t>SUS** Questionnaire</a:t>
            </a:r>
            <a:endParaRPr lang="zh-CN" altLang="en-US" sz="1200" dirty="0">
              <a:solidFill>
                <a:srgbClr val="000000">
                  <a:lumMod val="65000"/>
                  <a:lumOff val="35000"/>
                </a:srgbClr>
              </a:solidFill>
              <a:latin typeface="汉仪夏日体W" panose="00020600040101010101" pitchFamily="18" charset="-122"/>
              <a:ea typeface="汉仪夏日体W" panose="00020600040101010101" pitchFamily="18" charset="-122"/>
              <a:cs typeface="萝莉体 第二版" panose="02000500000000000000" pitchFamily="2" charset="-122"/>
              <a:sym typeface="HYXiaRiTiW" panose="00020600040101010101" pitchFamily="18" charset="-122"/>
            </a:endParaRPr>
          </a:p>
        </p:txBody>
      </p:sp>
      <p:sp>
        <p:nvSpPr>
          <p:cNvPr id="20" name="文本框 19">
            <a:extLst>
              <a:ext uri="{FF2B5EF4-FFF2-40B4-BE49-F238E27FC236}">
                <a16:creationId xmlns="" xmlns:a16="http://schemas.microsoft.com/office/drawing/2014/main" id="{D2BA0B59-926F-4B65-BE15-B8EDA1130A3C}"/>
              </a:ext>
            </a:extLst>
          </p:cNvPr>
          <p:cNvSpPr txBox="1"/>
          <p:nvPr/>
        </p:nvSpPr>
        <p:spPr>
          <a:xfrm>
            <a:off x="5131773" y="4204507"/>
            <a:ext cx="914400" cy="707886"/>
          </a:xfrm>
          <a:prstGeom prst="rect">
            <a:avLst/>
          </a:prstGeom>
          <a:noFill/>
        </p:spPr>
        <p:txBody>
          <a:bodyPr wrap="square" rtlCol="0">
            <a:spAutoFit/>
          </a:bodyPr>
          <a:lstStyle/>
          <a:p>
            <a:pPr algn="ctr"/>
            <a:r>
              <a:rPr lang="en-US" altLang="zh-CN" sz="40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04</a:t>
            </a:r>
            <a:endParaRPr lang="zh-CN" altLang="en-US" sz="40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sp>
        <p:nvSpPr>
          <p:cNvPr id="21" name="矩形 20">
            <a:extLst>
              <a:ext uri="{FF2B5EF4-FFF2-40B4-BE49-F238E27FC236}">
                <a16:creationId xmlns="" xmlns:a16="http://schemas.microsoft.com/office/drawing/2014/main" id="{B2BF1604-DACB-4AF6-877D-984545659029}"/>
              </a:ext>
            </a:extLst>
          </p:cNvPr>
          <p:cNvSpPr/>
          <p:nvPr/>
        </p:nvSpPr>
        <p:spPr>
          <a:xfrm>
            <a:off x="1200685" y="4239218"/>
            <a:ext cx="3723280" cy="600164"/>
          </a:xfrm>
          <a:prstGeom prst="rect">
            <a:avLst/>
          </a:prstGeom>
        </p:spPr>
        <p:txBody>
          <a:bodyPr wrap="square">
            <a:spAutoFit/>
          </a:bodyPr>
          <a:lstStyle/>
          <a:p>
            <a:pPr lvl="0" algn="r">
              <a:lnSpc>
                <a:spcPct val="150000"/>
              </a:lnSpc>
            </a:pPr>
            <a:r>
              <a:rPr lang="en-US" altLang="zh-CN" sz="2400" dirty="0" smtClean="0">
                <a:ln w="0"/>
                <a:solidFill>
                  <a:prstClr val="black"/>
                </a:solidFill>
                <a:effectLst>
                  <a:outerShdw blurRad="38100" dist="19050" dir="2700000" algn="tl" rotWithShape="0">
                    <a:prstClr val="black">
                      <a:alpha val="40000"/>
                    </a:prstClr>
                  </a:outerShdw>
                </a:effectLst>
                <a:latin typeface="汉仪夏日体W" panose="00020600040101010101" pitchFamily="18" charset="-122"/>
                <a:ea typeface="汉仪夏日体W" panose="00020600040101010101" pitchFamily="18" charset="-122"/>
                <a:cs typeface="萝莉体 第二版" panose="02000500000000000000" pitchFamily="2" charset="-122"/>
                <a:sym typeface="HYXiaRiTiW" panose="00020600040101010101" pitchFamily="18" charset="-122"/>
              </a:rPr>
              <a:t>UEQ* Questionnaire</a:t>
            </a:r>
            <a:endParaRPr lang="zh-CN" altLang="en-US" sz="1200" dirty="0">
              <a:solidFill>
                <a:srgbClr val="000000">
                  <a:lumMod val="65000"/>
                  <a:lumOff val="35000"/>
                </a:srgbClr>
              </a:solidFill>
              <a:latin typeface="汉仪夏日体W" panose="00020600040101010101" pitchFamily="18" charset="-122"/>
              <a:ea typeface="汉仪夏日体W" panose="00020600040101010101" pitchFamily="18" charset="-122"/>
              <a:cs typeface="萝莉体 第二版" panose="02000500000000000000" pitchFamily="2" charset="-122"/>
              <a:sym typeface="HYXiaRiTiW" panose="00020600040101010101" pitchFamily="18" charset="-122"/>
            </a:endParaRPr>
          </a:p>
        </p:txBody>
      </p:sp>
      <p:sp>
        <p:nvSpPr>
          <p:cNvPr id="22" name="文本框 21">
            <a:extLst>
              <a:ext uri="{FF2B5EF4-FFF2-40B4-BE49-F238E27FC236}">
                <a16:creationId xmlns="" xmlns:a16="http://schemas.microsoft.com/office/drawing/2014/main" id="{CA499B29-FD6D-45A3-B5C9-D96DD49BF681}"/>
              </a:ext>
            </a:extLst>
          </p:cNvPr>
          <p:cNvSpPr txBox="1"/>
          <p:nvPr/>
        </p:nvSpPr>
        <p:spPr>
          <a:xfrm>
            <a:off x="4605719" y="3216263"/>
            <a:ext cx="914400" cy="707886"/>
          </a:xfrm>
          <a:prstGeom prst="rect">
            <a:avLst/>
          </a:prstGeom>
          <a:noFill/>
        </p:spPr>
        <p:txBody>
          <a:bodyPr wrap="square" rtlCol="0">
            <a:spAutoFit/>
          </a:bodyPr>
          <a:lstStyle/>
          <a:p>
            <a:pPr algn="ctr"/>
            <a:r>
              <a:rPr lang="en-US" altLang="zh-CN" sz="40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05</a:t>
            </a:r>
            <a:endParaRPr lang="zh-CN" altLang="en-US" sz="40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sp>
        <p:nvSpPr>
          <p:cNvPr id="23" name="矩形 22">
            <a:extLst>
              <a:ext uri="{FF2B5EF4-FFF2-40B4-BE49-F238E27FC236}">
                <a16:creationId xmlns="" xmlns:a16="http://schemas.microsoft.com/office/drawing/2014/main" id="{B2BF1604-DACB-4AF6-877D-984545659029}"/>
              </a:ext>
            </a:extLst>
          </p:cNvPr>
          <p:cNvSpPr/>
          <p:nvPr/>
        </p:nvSpPr>
        <p:spPr>
          <a:xfrm>
            <a:off x="902" y="3323985"/>
            <a:ext cx="4200462" cy="600164"/>
          </a:xfrm>
          <a:prstGeom prst="rect">
            <a:avLst/>
          </a:prstGeom>
        </p:spPr>
        <p:txBody>
          <a:bodyPr wrap="square">
            <a:spAutoFit/>
          </a:bodyPr>
          <a:lstStyle/>
          <a:p>
            <a:pPr lvl="0" algn="r">
              <a:lnSpc>
                <a:spcPct val="150000"/>
              </a:lnSpc>
            </a:pPr>
            <a:r>
              <a:rPr lang="en-US" altLang="zh-CN" sz="2400" dirty="0" smtClean="0">
                <a:ln w="0"/>
                <a:solidFill>
                  <a:prstClr val="black"/>
                </a:solidFill>
                <a:effectLst>
                  <a:outerShdw blurRad="38100" dist="19050" dir="2700000" algn="tl" rotWithShape="0">
                    <a:prstClr val="black">
                      <a:alpha val="40000"/>
                    </a:prstClr>
                  </a:outerShdw>
                </a:effectLst>
                <a:latin typeface="汉仪夏日体W" panose="00020600040101010101" pitchFamily="18" charset="-122"/>
                <a:ea typeface="汉仪夏日体W" panose="00020600040101010101" pitchFamily="18" charset="-122"/>
                <a:cs typeface="萝莉体 第二版" panose="02000500000000000000" pitchFamily="2" charset="-122"/>
                <a:sym typeface="HYXiaRiTiW" panose="00020600040101010101" pitchFamily="18" charset="-122"/>
              </a:rPr>
              <a:t>My Questionnaire</a:t>
            </a:r>
            <a:endParaRPr lang="zh-CN" altLang="en-US" sz="1200" dirty="0">
              <a:solidFill>
                <a:srgbClr val="000000">
                  <a:lumMod val="65000"/>
                  <a:lumOff val="35000"/>
                </a:srgbClr>
              </a:solidFill>
              <a:latin typeface="汉仪夏日体W" panose="00020600040101010101" pitchFamily="18" charset="-122"/>
              <a:ea typeface="汉仪夏日体W" panose="00020600040101010101" pitchFamily="18" charset="-122"/>
              <a:cs typeface="萝莉体 第二版" panose="02000500000000000000" pitchFamily="2" charset="-122"/>
              <a:sym typeface="HYXiaRiTiW" panose="00020600040101010101" pitchFamily="18" charset="-122"/>
            </a:endParaRPr>
          </a:p>
        </p:txBody>
      </p:sp>
      <p:graphicFrame>
        <p:nvGraphicFramePr>
          <p:cNvPr id="24" name="图表 23"/>
          <p:cNvGraphicFramePr/>
          <p:nvPr>
            <p:extLst>
              <p:ext uri="{D42A27DB-BD31-4B8C-83A1-F6EECF244321}">
                <p14:modId xmlns:p14="http://schemas.microsoft.com/office/powerpoint/2010/main" val="2568342262"/>
              </p:ext>
            </p:extLst>
          </p:nvPr>
        </p:nvGraphicFramePr>
        <p:xfrm>
          <a:off x="7478291" y="-160020"/>
          <a:ext cx="2671136" cy="2866124"/>
        </p:xfrm>
        <a:graphic>
          <a:graphicData uri="http://schemas.openxmlformats.org/drawingml/2006/chart">
            <c:chart xmlns:c="http://schemas.openxmlformats.org/drawingml/2006/chart" xmlns:r="http://schemas.openxmlformats.org/officeDocument/2006/relationships" r:id="rId7"/>
          </a:graphicData>
        </a:graphic>
      </p:graphicFrame>
      <p:pic>
        <p:nvPicPr>
          <p:cNvPr id="27" name="图片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71703" y="213491"/>
            <a:ext cx="1286259" cy="1267971"/>
          </a:xfrm>
          <a:prstGeom prst="rect">
            <a:avLst/>
          </a:prstGeom>
          <a:effectLst>
            <a:outerShdw blurRad="50800" dist="38100" dir="2700000" algn="tl" rotWithShape="0">
              <a:prstClr val="black">
                <a:alpha val="40000"/>
              </a:prstClr>
            </a:outerShdw>
          </a:effectLst>
        </p:spPr>
      </p:pic>
      <p:pic>
        <p:nvPicPr>
          <p:cNvPr id="28" name="图片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37124" y="1038795"/>
            <a:ext cx="1206625" cy="1218117"/>
          </a:xfrm>
          <a:prstGeom prst="rect">
            <a:avLst/>
          </a:prstGeom>
          <a:effectLst>
            <a:outerShdw blurRad="50800" dist="38100" dir="2700000" algn="tl" rotWithShape="0">
              <a:prstClr val="black">
                <a:alpha val="40000"/>
              </a:prstClr>
            </a:outerShdw>
          </a:effectLst>
        </p:spPr>
      </p:pic>
      <p:pic>
        <p:nvPicPr>
          <p:cNvPr id="29" name="图片 28"/>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2715"/>
                    </a14:imgEffect>
                  </a14:imgLayer>
                </a14:imgProps>
              </a:ext>
              <a:ext uri="{28A0092B-C50C-407E-A947-70E740481C1C}">
                <a14:useLocalDpi xmlns:a14="http://schemas.microsoft.com/office/drawing/2010/main" val="0"/>
              </a:ext>
            </a:extLst>
          </a:blip>
          <a:stretch>
            <a:fillRect/>
          </a:stretch>
        </p:blipFill>
        <p:spPr>
          <a:xfrm>
            <a:off x="9745470" y="-11487"/>
            <a:ext cx="960436" cy="847885"/>
          </a:xfrm>
          <a:prstGeom prst="rect">
            <a:avLst/>
          </a:prstGeom>
        </p:spPr>
      </p:pic>
      <p:sp>
        <p:nvSpPr>
          <p:cNvPr id="30" name="内容占位符 2"/>
          <p:cNvSpPr>
            <a:spLocks noGrp="1"/>
          </p:cNvSpPr>
          <p:nvPr>
            <p:ph idx="4294967295"/>
          </p:nvPr>
        </p:nvSpPr>
        <p:spPr>
          <a:xfrm>
            <a:off x="2013903" y="5730075"/>
            <a:ext cx="10515600" cy="1390638"/>
          </a:xfrm>
          <a:prstGeom prst="rect">
            <a:avLst/>
          </a:prstGeom>
        </p:spPr>
        <p:txBody>
          <a:bodyPr/>
          <a:lstStyle/>
          <a:p>
            <a:pPr marL="0" indent="0">
              <a:buNone/>
            </a:pPr>
            <a:r>
              <a:rPr lang="en-US" altLang="zh-CN" sz="1600" dirty="0" smtClean="0"/>
              <a:t>** Brooke</a:t>
            </a:r>
            <a:r>
              <a:rPr lang="en-US" altLang="zh-CN" sz="1600" dirty="0"/>
              <a:t>, J., et al. (1996). </a:t>
            </a:r>
            <a:r>
              <a:rPr lang="en-US" altLang="zh-CN" sz="1600" dirty="0" err="1"/>
              <a:t>Sus</a:t>
            </a:r>
            <a:r>
              <a:rPr lang="en-US" altLang="zh-CN" sz="1600" dirty="0"/>
              <a:t>-a quick and dirty usability scale. </a:t>
            </a:r>
            <a:r>
              <a:rPr lang="en-US" altLang="zh-CN" sz="1600" i="1" dirty="0"/>
              <a:t>Usability evaluation in industry</a:t>
            </a:r>
            <a:r>
              <a:rPr lang="en-US" altLang="zh-CN" sz="1600" dirty="0"/>
              <a:t>,</a:t>
            </a:r>
            <a:br>
              <a:rPr lang="en-US" altLang="zh-CN" sz="1600" dirty="0"/>
            </a:br>
            <a:r>
              <a:rPr lang="en-US" altLang="zh-CN" sz="1600" i="1" dirty="0"/>
              <a:t>189</a:t>
            </a:r>
            <a:r>
              <a:rPr lang="en-US" altLang="zh-CN" sz="1600" dirty="0"/>
              <a:t>(194), 4–7 </a:t>
            </a:r>
            <a:endParaRPr lang="en-US" altLang="zh-CN" sz="1600" dirty="0" smtClean="0"/>
          </a:p>
          <a:p>
            <a:pPr marL="0" indent="0">
              <a:buNone/>
            </a:pPr>
            <a:r>
              <a:rPr lang="en-US" altLang="zh-CN" sz="1600" dirty="0" smtClean="0"/>
              <a:t>*   </a:t>
            </a:r>
            <a:r>
              <a:rPr lang="en-US" altLang="zh-CN" sz="1600" dirty="0" err="1" smtClean="0"/>
              <a:t>Laugwitz</a:t>
            </a:r>
            <a:r>
              <a:rPr lang="en-US" altLang="zh-CN" sz="1600" dirty="0" smtClean="0"/>
              <a:t>, B., Held, T., &amp; </a:t>
            </a:r>
            <a:r>
              <a:rPr lang="en-US" altLang="zh-CN" sz="1600" dirty="0" err="1" smtClean="0"/>
              <a:t>Schrepp</a:t>
            </a:r>
            <a:r>
              <a:rPr lang="en-US" altLang="zh-CN" sz="1600" dirty="0" smtClean="0"/>
              <a:t>, M. (2008). Construction and evaluation of a user experience</a:t>
            </a:r>
            <a:br>
              <a:rPr lang="en-US" altLang="zh-CN" sz="1600" dirty="0" smtClean="0"/>
            </a:br>
            <a:r>
              <a:rPr lang="en-US" altLang="zh-CN" sz="1600" dirty="0" smtClean="0"/>
              <a:t>questionnaire. In Symposium of the </a:t>
            </a:r>
            <a:r>
              <a:rPr lang="en-US" altLang="zh-CN" sz="1600" dirty="0" err="1" smtClean="0"/>
              <a:t>austrian</a:t>
            </a:r>
            <a:r>
              <a:rPr lang="en-US" altLang="zh-CN" sz="1600" dirty="0" smtClean="0"/>
              <a:t> </a:t>
            </a:r>
            <a:r>
              <a:rPr lang="en-US" altLang="zh-CN" sz="1600" dirty="0" err="1" smtClean="0"/>
              <a:t>hci</a:t>
            </a:r>
            <a:r>
              <a:rPr lang="en-US" altLang="zh-CN" sz="1600" dirty="0" smtClean="0"/>
              <a:t> and usability engineering group (pp. 63–76). </a:t>
            </a:r>
            <a:br>
              <a:rPr lang="en-US" altLang="zh-CN" sz="1600" dirty="0" smtClean="0"/>
            </a:br>
            <a:r>
              <a:rPr lang="en-US" altLang="zh-CN" sz="1600" dirty="0" smtClean="0"/>
              <a:t/>
            </a:r>
            <a:br>
              <a:rPr lang="en-US" altLang="zh-CN" sz="1600" dirty="0" smtClean="0"/>
            </a:br>
            <a:endParaRPr lang="zh-CN" altLang="en-US" sz="1600" dirty="0"/>
          </a:p>
        </p:txBody>
      </p:sp>
      <p:pic>
        <p:nvPicPr>
          <p:cNvPr id="36" name="图片 35"/>
          <p:cNvPicPr>
            <a:picLocks noChangeAspect="1"/>
          </p:cNvPicPr>
          <p:nvPr/>
        </p:nvPicPr>
        <p:blipFill>
          <a:blip r:embed="rId12"/>
          <a:stretch>
            <a:fillRect/>
          </a:stretch>
        </p:blipFill>
        <p:spPr>
          <a:xfrm>
            <a:off x="13058505" y="-316016"/>
            <a:ext cx="8077200" cy="12582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0" name="图片 3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2" y="-3961302"/>
            <a:ext cx="12217486" cy="14540694"/>
          </a:xfrm>
          <a:prstGeom prst="rect">
            <a:avLst/>
          </a:prstGeom>
        </p:spPr>
      </p:pic>
      <p:grpSp>
        <p:nvGrpSpPr>
          <p:cNvPr id="43" name="组合 42"/>
          <p:cNvGrpSpPr/>
          <p:nvPr/>
        </p:nvGrpSpPr>
        <p:grpSpPr>
          <a:xfrm>
            <a:off x="-7740299" y="-6914051"/>
            <a:ext cx="9966591" cy="5509363"/>
            <a:chOff x="-7740299" y="-6914051"/>
            <a:chExt cx="9966591" cy="5509363"/>
          </a:xfrm>
        </p:grpSpPr>
        <p:pic>
          <p:nvPicPr>
            <p:cNvPr id="31" name="图片 30"/>
            <p:cNvPicPr>
              <a:picLocks noChangeAspect="1"/>
            </p:cNvPicPr>
            <p:nvPr/>
          </p:nvPicPr>
          <p:blipFill>
            <a:blip r:embed="rId14"/>
            <a:stretch>
              <a:fillRect/>
            </a:stretch>
          </p:blipFill>
          <p:spPr>
            <a:xfrm>
              <a:off x="-7530749" y="-6914051"/>
              <a:ext cx="9757041" cy="5509363"/>
            </a:xfrm>
            <a:prstGeom prst="rect">
              <a:avLst/>
            </a:prstGeom>
          </p:spPr>
        </p:pic>
        <p:sp>
          <p:nvSpPr>
            <p:cNvPr id="41" name="矩形 40"/>
            <p:cNvSpPr/>
            <p:nvPr/>
          </p:nvSpPr>
          <p:spPr>
            <a:xfrm>
              <a:off x="-7740299" y="-6231154"/>
              <a:ext cx="1739549" cy="4539704"/>
            </a:xfrm>
            <a:prstGeom prst="rect">
              <a:avLst/>
            </a:prstGeom>
          </p:spPr>
          <p:txBody>
            <a:bodyPr wrap="square">
              <a:spAutoFit/>
            </a:bodyPr>
            <a:lstStyle/>
            <a:p>
              <a:pPr algn="r"/>
              <a:r>
                <a:rPr lang="en-US" altLang="zh-CN" sz="1700" b="1" dirty="0">
                  <a:solidFill>
                    <a:srgbClr val="000000"/>
                  </a:solidFill>
                  <a:latin typeface="Times New Roman" panose="02020603050405020304" pitchFamily="18" charset="0"/>
                </a:rPr>
                <a:t>obstructive</a:t>
              </a:r>
              <a:r>
                <a:rPr lang="en-US" altLang="zh-CN" sz="1700" dirty="0"/>
                <a:t> </a:t>
              </a:r>
              <a:br>
                <a:rPr lang="en-US" altLang="zh-CN" sz="1700" dirty="0"/>
              </a:br>
              <a:endParaRPr lang="en-US" altLang="zh-CN" sz="1700" dirty="0" smtClean="0"/>
            </a:p>
            <a:p>
              <a:pPr algn="r"/>
              <a:r>
                <a:rPr lang="en-US" altLang="zh-CN" sz="1700" b="1" dirty="0" smtClean="0"/>
                <a:t>complicated</a:t>
              </a:r>
            </a:p>
            <a:p>
              <a:pPr algn="r"/>
              <a:endParaRPr lang="en-US" altLang="zh-CN" sz="1700" b="1" dirty="0"/>
            </a:p>
            <a:p>
              <a:pPr algn="r"/>
              <a:r>
                <a:rPr lang="en-US" altLang="zh-CN" sz="1700" b="1" dirty="0"/>
                <a:t>inefficient</a:t>
              </a:r>
              <a:r>
                <a:rPr lang="en-US" altLang="zh-CN" sz="1700" dirty="0"/>
                <a:t> </a:t>
              </a:r>
              <a:br>
                <a:rPr lang="en-US" altLang="zh-CN" sz="1700" dirty="0"/>
              </a:br>
              <a:endParaRPr lang="en-US" altLang="zh-CN" sz="1700" dirty="0" smtClean="0"/>
            </a:p>
            <a:p>
              <a:pPr algn="r"/>
              <a:r>
                <a:rPr lang="en-US" altLang="zh-CN" sz="1700" dirty="0" smtClean="0"/>
                <a:t>c</a:t>
              </a:r>
              <a:r>
                <a:rPr lang="en-US" altLang="zh-CN" sz="1700" b="1" dirty="0" smtClean="0"/>
                <a:t>onfusing</a:t>
              </a:r>
              <a:r>
                <a:rPr lang="en-US" altLang="zh-CN" sz="1700" dirty="0" smtClean="0"/>
                <a:t> </a:t>
              </a:r>
              <a:r>
                <a:rPr lang="en-US" altLang="zh-CN" sz="1700" dirty="0"/>
                <a:t/>
              </a:r>
              <a:br>
                <a:rPr lang="en-US" altLang="zh-CN" sz="1700" dirty="0"/>
              </a:br>
              <a:endParaRPr lang="en-US" altLang="zh-CN" sz="1700" dirty="0" smtClean="0"/>
            </a:p>
            <a:p>
              <a:pPr algn="r"/>
              <a:r>
                <a:rPr lang="en-US" altLang="zh-CN" sz="1700" b="1" dirty="0"/>
                <a:t>boring</a:t>
              </a:r>
              <a:r>
                <a:rPr lang="en-US" altLang="zh-CN" sz="1700" dirty="0"/>
                <a:t> </a:t>
              </a:r>
              <a:br>
                <a:rPr lang="en-US" altLang="zh-CN" sz="1700" dirty="0"/>
              </a:br>
              <a:endParaRPr lang="en-US" altLang="zh-CN" sz="1700" dirty="0" smtClean="0"/>
            </a:p>
            <a:p>
              <a:pPr algn="r"/>
              <a:r>
                <a:rPr lang="en-US" altLang="zh-CN" sz="1700" b="1" dirty="0"/>
                <a:t>not interesting</a:t>
              </a:r>
              <a:r>
                <a:rPr lang="en-US" altLang="zh-CN" sz="1700" dirty="0"/>
                <a:t> </a:t>
              </a:r>
              <a:br>
                <a:rPr lang="en-US" altLang="zh-CN" sz="1700" dirty="0"/>
              </a:br>
              <a:endParaRPr lang="en-US" altLang="zh-CN" sz="1700" dirty="0" smtClean="0"/>
            </a:p>
            <a:p>
              <a:pPr algn="r"/>
              <a:r>
                <a:rPr lang="en-US" altLang="zh-CN" sz="1700" b="1" dirty="0" smtClean="0"/>
                <a:t>conventional</a:t>
              </a:r>
              <a:r>
                <a:rPr lang="en-US" altLang="zh-CN" sz="1700" dirty="0" smtClean="0"/>
                <a:t> </a:t>
              </a:r>
              <a:r>
                <a:rPr lang="en-US" altLang="zh-CN" sz="1700" dirty="0"/>
                <a:t/>
              </a:r>
              <a:br>
                <a:rPr lang="en-US" altLang="zh-CN" sz="1700" dirty="0"/>
              </a:br>
              <a:endParaRPr lang="en-US" altLang="zh-CN" sz="1700" dirty="0" smtClean="0"/>
            </a:p>
            <a:p>
              <a:pPr algn="r"/>
              <a:r>
                <a:rPr lang="en-US" altLang="zh-CN" sz="1700" b="1" dirty="0"/>
                <a:t>usual</a:t>
              </a:r>
              <a:r>
                <a:rPr lang="en-US" altLang="zh-CN" sz="1700" dirty="0"/>
                <a:t> </a:t>
              </a:r>
              <a:br>
                <a:rPr lang="en-US" altLang="zh-CN" sz="1700" dirty="0"/>
              </a:br>
              <a:r>
                <a:rPr lang="en-US" altLang="zh-CN" sz="1700" dirty="0"/>
                <a:t/>
              </a:r>
              <a:br>
                <a:rPr lang="en-US" altLang="zh-CN" sz="1700" dirty="0"/>
              </a:br>
              <a:endParaRPr lang="zh-CN" altLang="en-US" sz="1700" dirty="0"/>
            </a:p>
          </p:txBody>
        </p:sp>
        <p:sp>
          <p:nvSpPr>
            <p:cNvPr id="42" name="矩形 41"/>
            <p:cNvSpPr/>
            <p:nvPr/>
          </p:nvSpPr>
          <p:spPr>
            <a:xfrm>
              <a:off x="486743" y="-6204253"/>
              <a:ext cx="1739549" cy="4431983"/>
            </a:xfrm>
            <a:prstGeom prst="rect">
              <a:avLst/>
            </a:prstGeom>
          </p:spPr>
          <p:txBody>
            <a:bodyPr wrap="square">
              <a:spAutoFit/>
            </a:bodyPr>
            <a:lstStyle/>
            <a:p>
              <a:r>
                <a:rPr lang="en-US" altLang="zh-CN" sz="1600" b="1" dirty="0"/>
                <a:t>supportive</a:t>
              </a:r>
              <a:r>
                <a:rPr lang="en-US" altLang="zh-CN" sz="1600" dirty="0"/>
                <a:t> </a:t>
              </a:r>
              <a:r>
                <a:rPr lang="en-US" altLang="zh-CN" sz="1700" dirty="0"/>
                <a:t/>
              </a:r>
              <a:br>
                <a:rPr lang="en-US" altLang="zh-CN" sz="1700" dirty="0"/>
              </a:br>
              <a:endParaRPr lang="en-US" altLang="zh-CN" sz="1700" dirty="0" smtClean="0"/>
            </a:p>
            <a:p>
              <a:r>
                <a:rPr lang="en-US" altLang="zh-CN" sz="1600" b="1" dirty="0"/>
                <a:t>easy</a:t>
              </a:r>
              <a:r>
                <a:rPr lang="en-US" altLang="zh-CN" sz="1600" dirty="0"/>
                <a:t> </a:t>
              </a:r>
              <a:endParaRPr lang="en-US" altLang="zh-CN" sz="1700" b="1" dirty="0" smtClean="0"/>
            </a:p>
            <a:p>
              <a:endParaRPr lang="en-US" altLang="zh-CN" sz="1700" b="1" dirty="0" smtClean="0"/>
            </a:p>
            <a:p>
              <a:r>
                <a:rPr lang="en-US" altLang="zh-CN" sz="1600" b="1" dirty="0"/>
                <a:t>efficient</a:t>
              </a:r>
              <a:r>
                <a:rPr lang="en-US" altLang="zh-CN" sz="1600" dirty="0"/>
                <a:t> </a:t>
              </a:r>
              <a:r>
                <a:rPr lang="en-US" altLang="zh-CN" sz="1700" dirty="0" smtClean="0"/>
                <a:t/>
              </a:r>
              <a:br>
                <a:rPr lang="en-US" altLang="zh-CN" sz="1700" dirty="0" smtClean="0"/>
              </a:br>
              <a:endParaRPr lang="en-US" altLang="zh-CN" sz="1700" dirty="0" smtClean="0"/>
            </a:p>
            <a:p>
              <a:r>
                <a:rPr lang="en-US" altLang="zh-CN" sz="1600" b="1" dirty="0"/>
                <a:t>clear</a:t>
              </a:r>
              <a:r>
                <a:rPr lang="en-US" altLang="zh-CN" sz="1600" dirty="0"/>
                <a:t> </a:t>
              </a:r>
              <a:r>
                <a:rPr lang="en-US" altLang="zh-CN" sz="1700" dirty="0"/>
                <a:t/>
              </a:r>
              <a:br>
                <a:rPr lang="en-US" altLang="zh-CN" sz="1700" dirty="0"/>
              </a:br>
              <a:endParaRPr lang="en-US" altLang="zh-CN" sz="1700" dirty="0" smtClean="0"/>
            </a:p>
            <a:p>
              <a:r>
                <a:rPr lang="en-US" altLang="zh-CN" sz="1600" b="1" dirty="0"/>
                <a:t>exiting</a:t>
              </a:r>
              <a:r>
                <a:rPr lang="en-US" altLang="zh-CN" sz="1600" dirty="0"/>
                <a:t> </a:t>
              </a:r>
              <a:r>
                <a:rPr lang="en-US" altLang="zh-CN" sz="1700" dirty="0"/>
                <a:t/>
              </a:r>
              <a:br>
                <a:rPr lang="en-US" altLang="zh-CN" sz="1700" dirty="0"/>
              </a:br>
              <a:endParaRPr lang="en-US" altLang="zh-CN" sz="1700" dirty="0" smtClean="0"/>
            </a:p>
            <a:p>
              <a:r>
                <a:rPr lang="en-US" altLang="zh-CN" sz="1700" b="1" dirty="0" smtClean="0"/>
                <a:t>interesting</a:t>
              </a:r>
              <a:r>
                <a:rPr lang="en-US" altLang="zh-CN" sz="1700" dirty="0" smtClean="0"/>
                <a:t> </a:t>
              </a:r>
              <a:r>
                <a:rPr lang="en-US" altLang="zh-CN" sz="1700" dirty="0"/>
                <a:t/>
              </a:r>
              <a:br>
                <a:rPr lang="en-US" altLang="zh-CN" sz="1700" dirty="0"/>
              </a:br>
              <a:endParaRPr lang="en-US" altLang="zh-CN" sz="1700" dirty="0" smtClean="0"/>
            </a:p>
            <a:p>
              <a:r>
                <a:rPr lang="en-US" altLang="zh-CN" sz="1600" b="1" dirty="0" smtClean="0"/>
                <a:t>inventive</a:t>
              </a:r>
              <a:r>
                <a:rPr lang="en-US" altLang="zh-CN" sz="1600" dirty="0" smtClean="0"/>
                <a:t> </a:t>
              </a:r>
              <a:r>
                <a:rPr lang="en-US" altLang="zh-CN" sz="1700" dirty="0"/>
                <a:t/>
              </a:r>
              <a:br>
                <a:rPr lang="en-US" altLang="zh-CN" sz="1700" dirty="0"/>
              </a:br>
              <a:endParaRPr lang="en-US" altLang="zh-CN" sz="1700" dirty="0" smtClean="0"/>
            </a:p>
            <a:p>
              <a:r>
                <a:rPr lang="en-US" altLang="zh-CN" sz="1600" b="1" dirty="0"/>
                <a:t>leading edge</a:t>
              </a:r>
              <a:r>
                <a:rPr lang="en-US" altLang="zh-CN" sz="1600" dirty="0"/>
                <a:t> </a:t>
              </a:r>
              <a:r>
                <a:rPr lang="en-US" altLang="zh-CN" sz="1700" dirty="0"/>
                <a:t/>
              </a:r>
              <a:br>
                <a:rPr lang="en-US" altLang="zh-CN" sz="1700" dirty="0"/>
              </a:br>
              <a:r>
                <a:rPr lang="en-US" altLang="zh-CN" sz="1700" dirty="0"/>
                <a:t/>
              </a:r>
              <a:br>
                <a:rPr lang="en-US" altLang="zh-CN" sz="1700" dirty="0"/>
              </a:br>
              <a:endParaRPr lang="zh-CN" altLang="en-US" sz="1700" dirty="0"/>
            </a:p>
          </p:txBody>
        </p:sp>
      </p:grpSp>
    </p:spTree>
    <p:extLst>
      <p:ext uri="{BB962C8B-B14F-4D97-AF65-F5344CB8AC3E}">
        <p14:creationId xmlns:p14="http://schemas.microsoft.com/office/powerpoint/2010/main" val="13792781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 presetClass="entr" presetSubtype="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300"/>
                                        <p:tgtEl>
                                          <p:spTgt spid="7"/>
                                        </p:tgtEl>
                                      </p:cBhvr>
                                    </p:animEffect>
                                    <p:anim calcmode="lin" valueType="num">
                                      <p:cBhvr>
                                        <p:cTn id="18" dur="300" fill="hold"/>
                                        <p:tgtEl>
                                          <p:spTgt spid="7"/>
                                        </p:tgtEl>
                                        <p:attrNameLst>
                                          <p:attrName>ppt_x</p:attrName>
                                        </p:attrNameLst>
                                      </p:cBhvr>
                                      <p:tavLst>
                                        <p:tav tm="0">
                                          <p:val>
                                            <p:strVal val="#ppt_x"/>
                                          </p:val>
                                        </p:tav>
                                        <p:tav tm="100000">
                                          <p:val>
                                            <p:strVal val="#ppt_x"/>
                                          </p:val>
                                        </p:tav>
                                      </p:tavLst>
                                    </p:anim>
                                    <p:anim calcmode="lin" valueType="num">
                                      <p:cBhvr>
                                        <p:cTn id="19" dur="300" fill="hold"/>
                                        <p:tgtEl>
                                          <p:spTgt spid="7"/>
                                        </p:tgtEl>
                                        <p:attrNameLst>
                                          <p:attrName>ppt_y</p:attrName>
                                        </p:attrNameLst>
                                      </p:cBhvr>
                                      <p:tavLst>
                                        <p:tav tm="0">
                                          <p:val>
                                            <p:strVal val="#ppt_y+.1"/>
                                          </p:val>
                                        </p:tav>
                                        <p:tav tm="100000">
                                          <p:val>
                                            <p:strVal val="#ppt_y"/>
                                          </p:val>
                                        </p:tav>
                                      </p:tavLst>
                                    </p:anim>
                                  </p:childTnLst>
                                </p:cTn>
                              </p:par>
                              <p:par>
                                <p:cTn id="20" presetID="16" presetClass="entr" presetSubtype="37"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outVertical)">
                                      <p:cBhvr>
                                        <p:cTn id="22" dur="500"/>
                                        <p:tgtEl>
                                          <p:spTgt spid="8"/>
                                        </p:tgtEl>
                                      </p:cBhvr>
                                    </p:animEffect>
                                  </p:childTnLst>
                                </p:cTn>
                              </p:par>
                            </p:childTnLst>
                          </p:cTn>
                        </p:par>
                        <p:par>
                          <p:cTn id="23" fill="hold">
                            <p:stCondLst>
                              <p:cond delay="800"/>
                            </p:stCondLst>
                            <p:childTnLst>
                              <p:par>
                                <p:cTn id="24" presetID="21"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1000"/>
                                        <p:tgtEl>
                                          <p:spTgt spid="10"/>
                                        </p:tgtEl>
                                      </p:cBhvr>
                                    </p:animEffect>
                                  </p:childTnLst>
                                </p:cTn>
                              </p:par>
                            </p:childTnLst>
                          </p:cTn>
                        </p:par>
                        <p:par>
                          <p:cTn id="27" fill="hold">
                            <p:stCondLst>
                              <p:cond delay="1800"/>
                            </p:stCondLst>
                            <p:childTnLst>
                              <p:par>
                                <p:cTn id="28" presetID="21" presetClass="entr" presetSubtype="1"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heel(1)">
                                      <p:cBhvr>
                                        <p:cTn id="30" dur="300"/>
                                        <p:tgtEl>
                                          <p:spTgt spid="11"/>
                                        </p:tgtEl>
                                      </p:cBhvr>
                                    </p:animEffect>
                                  </p:childTnLst>
                                </p:cTn>
                              </p:par>
                            </p:childTnLst>
                          </p:cTn>
                        </p:par>
                        <p:par>
                          <p:cTn id="31" fill="hold">
                            <p:stCondLst>
                              <p:cond delay="2100"/>
                            </p:stCondLst>
                            <p:childTnLst>
                              <p:par>
                                <p:cTn id="32" presetID="22" presetClass="entr" presetSubtype="8"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barn(inVertical)">
                                      <p:cBhvr>
                                        <p:cTn id="39" dur="500"/>
                                        <p:tgtEl>
                                          <p:spTgt spid="24"/>
                                        </p:tgtEl>
                                      </p:cBhvr>
                                    </p:animEffect>
                                  </p:childTnLst>
                                </p:cTn>
                              </p:par>
                            </p:childTnLst>
                          </p:cTn>
                        </p:par>
                        <p:par>
                          <p:cTn id="40" fill="hold">
                            <p:stCondLst>
                              <p:cond delay="500"/>
                            </p:stCondLst>
                            <p:childTnLst>
                              <p:par>
                                <p:cTn id="41" presetID="16" presetClass="entr" presetSubtype="21"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barn(inVertical)">
                                      <p:cBhvr>
                                        <p:cTn id="43" dur="500"/>
                                        <p:tgtEl>
                                          <p:spTgt spid="28"/>
                                        </p:tgtEl>
                                      </p:cBhvr>
                                    </p:animEffect>
                                  </p:childTnLst>
                                </p:cTn>
                              </p:par>
                            </p:childTnLst>
                          </p:cTn>
                        </p:par>
                        <p:par>
                          <p:cTn id="44" fill="hold">
                            <p:stCondLst>
                              <p:cond delay="1000"/>
                            </p:stCondLst>
                            <p:childTnLst>
                              <p:par>
                                <p:cTn id="45" presetID="16" presetClass="entr" presetSubtype="21"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barn(inVertical)">
                                      <p:cBhvr>
                                        <p:cTn id="47" dur="500"/>
                                        <p:tgtEl>
                                          <p:spTgt spid="27"/>
                                        </p:tgtEl>
                                      </p:cBhvr>
                                    </p:animEffect>
                                  </p:childTnLst>
                                </p:cTn>
                              </p:par>
                            </p:childTnLst>
                          </p:cTn>
                        </p:par>
                        <p:par>
                          <p:cTn id="48" fill="hold">
                            <p:stCondLst>
                              <p:cond delay="1500"/>
                            </p:stCondLst>
                            <p:childTnLst>
                              <p:par>
                                <p:cTn id="49" presetID="22" presetClass="entr" presetSubtype="4"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heel(1)">
                                      <p:cBhvr>
                                        <p:cTn id="56" dur="300"/>
                                        <p:tgtEl>
                                          <p:spTgt spid="15"/>
                                        </p:tgtEl>
                                      </p:cBhvr>
                                    </p:animEffect>
                                  </p:childTnLst>
                                </p:cTn>
                              </p:par>
                            </p:childTnLst>
                          </p:cTn>
                        </p:par>
                        <p:par>
                          <p:cTn id="57" fill="hold">
                            <p:stCondLst>
                              <p:cond delay="300"/>
                            </p:stCondLst>
                            <p:childTnLst>
                              <p:par>
                                <p:cTn id="58" presetID="22" presetClass="entr" presetSubtype="8" fill="hold" grpId="0" nodeType="after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21" presetClass="entr" presetSubtype="1"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heel(1)">
                                      <p:cBhvr>
                                        <p:cTn id="65" dur="300"/>
                                        <p:tgtEl>
                                          <p:spTgt spid="18"/>
                                        </p:tgtEl>
                                      </p:cBhvr>
                                    </p:animEffect>
                                  </p:childTnLst>
                                </p:cTn>
                              </p:par>
                            </p:childTnLst>
                          </p:cTn>
                        </p:par>
                        <p:par>
                          <p:cTn id="66" fill="hold">
                            <p:stCondLst>
                              <p:cond delay="300"/>
                            </p:stCondLst>
                            <p:childTnLst>
                              <p:par>
                                <p:cTn id="67" presetID="22" presetClass="entr" presetSubtype="8"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500"/>
                                        <p:tgtEl>
                                          <p:spTgt spid="19"/>
                                        </p:tgtEl>
                                      </p:cBhvr>
                                    </p:animEffect>
                                  </p:childTnLst>
                                </p:cTn>
                              </p:par>
                            </p:childTnLst>
                          </p:cTn>
                        </p:par>
                        <p:par>
                          <p:cTn id="70" fill="hold">
                            <p:stCondLst>
                              <p:cond delay="800"/>
                            </p:stCondLst>
                            <p:childTnLst>
                              <p:par>
                                <p:cTn id="71" presetID="21" presetClass="entr" presetSubtype="1" fill="hold" grpId="0" nodeType="after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heel(1)">
                                      <p:cBhvr>
                                        <p:cTn id="73" dur="300"/>
                                        <p:tgtEl>
                                          <p:spTgt spid="20"/>
                                        </p:tgtEl>
                                      </p:cBhvr>
                                    </p:animEffect>
                                  </p:childTnLst>
                                </p:cTn>
                              </p:par>
                            </p:childTnLst>
                          </p:cTn>
                        </p:par>
                        <p:par>
                          <p:cTn id="74" fill="hold">
                            <p:stCondLst>
                              <p:cond delay="1100"/>
                            </p:stCondLst>
                            <p:childTnLst>
                              <p:par>
                                <p:cTn id="75" presetID="22" presetClass="entr" presetSubtype="2"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right)">
                                      <p:cBhvr>
                                        <p:cTn id="77" dur="500"/>
                                        <p:tgtEl>
                                          <p:spTgt spid="21"/>
                                        </p:tgtEl>
                                      </p:cBhvr>
                                    </p:animEffect>
                                  </p:childTnLst>
                                </p:cTn>
                              </p:par>
                            </p:childTnLst>
                          </p:cTn>
                        </p:par>
                        <p:par>
                          <p:cTn id="78" fill="hold">
                            <p:stCondLst>
                              <p:cond delay="1600"/>
                            </p:stCondLst>
                            <p:childTnLst>
                              <p:par>
                                <p:cTn id="79" presetID="10" presetClass="entr" presetSubtype="0" fill="hold" grpId="0" nodeType="afterEffect">
                                  <p:stCondLst>
                                    <p:cond delay="0"/>
                                  </p:stCondLst>
                                  <p:childTnLst>
                                    <p:set>
                                      <p:cBhvr>
                                        <p:cTn id="80" dur="1" fill="hold">
                                          <p:stCondLst>
                                            <p:cond delay="0"/>
                                          </p:stCondLst>
                                        </p:cTn>
                                        <p:tgtEl>
                                          <p:spTgt spid="30">
                                            <p:txEl>
                                              <p:pRg st="0" end="0"/>
                                            </p:txEl>
                                          </p:spTgt>
                                        </p:tgtEl>
                                        <p:attrNameLst>
                                          <p:attrName>style.visibility</p:attrName>
                                        </p:attrNameLst>
                                      </p:cBhvr>
                                      <p:to>
                                        <p:strVal val="visible"/>
                                      </p:to>
                                    </p:set>
                                    <p:animEffect transition="in" filter="fade">
                                      <p:cBhvr>
                                        <p:cTn id="81" dur="500"/>
                                        <p:tgtEl>
                                          <p:spTgt spid="30">
                                            <p:txEl>
                                              <p:pRg st="0" end="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0">
                                            <p:txEl>
                                              <p:pRg st="1" end="1"/>
                                            </p:txEl>
                                          </p:spTgt>
                                        </p:tgtEl>
                                        <p:attrNameLst>
                                          <p:attrName>style.visibility</p:attrName>
                                        </p:attrNameLst>
                                      </p:cBhvr>
                                      <p:to>
                                        <p:strVal val="visible"/>
                                      </p:to>
                                    </p:set>
                                    <p:animEffect transition="in" filter="fade">
                                      <p:cBhvr>
                                        <p:cTn id="84" dur="500"/>
                                        <p:tgtEl>
                                          <p:spTgt spid="30">
                                            <p:txEl>
                                              <p:pRg st="1" end="1"/>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nodeType="clickEffect">
                                  <p:stCondLst>
                                    <p:cond delay="0"/>
                                  </p:stCondLst>
                                  <p:childTnLst>
                                    <p:animMotion origin="layout" path="M 0.7095 0.18148 L 0.71419 1.12037 " pathEditMode="relative" rAng="0" ptsTypes="AA">
                                      <p:cBhvr>
                                        <p:cTn id="88" dur="500" fill="hold"/>
                                        <p:tgtEl>
                                          <p:spTgt spid="43"/>
                                        </p:tgtEl>
                                        <p:attrNameLst>
                                          <p:attrName>ppt_x</p:attrName>
                                          <p:attrName>ppt_y</p:attrName>
                                        </p:attrNameLst>
                                      </p:cBhvr>
                                      <p:rCtr x="234" y="46944"/>
                                    </p:animMotion>
                                  </p:childTnLst>
                                </p:cTn>
                              </p:par>
                            </p:childTnLst>
                          </p:cTn>
                        </p:par>
                      </p:childTnLst>
                    </p:cTn>
                  </p:par>
                  <p:par>
                    <p:cTn id="89" fill="hold">
                      <p:stCondLst>
                        <p:cond delay="indefinite"/>
                      </p:stCondLst>
                      <p:childTnLst>
                        <p:par>
                          <p:cTn id="90" fill="hold">
                            <p:stCondLst>
                              <p:cond delay="0"/>
                            </p:stCondLst>
                            <p:childTnLst>
                              <p:par>
                                <p:cTn id="91" presetID="2" presetClass="exit" presetSubtype="4" fill="hold" nodeType="clickEffect">
                                  <p:stCondLst>
                                    <p:cond delay="0"/>
                                  </p:stCondLst>
                                  <p:childTnLst>
                                    <p:anim calcmode="lin" valueType="num">
                                      <p:cBhvr additive="base">
                                        <p:cTn id="92" dur="500"/>
                                        <p:tgtEl>
                                          <p:spTgt spid="43"/>
                                        </p:tgtEl>
                                        <p:attrNameLst>
                                          <p:attrName>ppt_x</p:attrName>
                                        </p:attrNameLst>
                                      </p:cBhvr>
                                      <p:tavLst>
                                        <p:tav tm="0">
                                          <p:val>
                                            <p:strVal val="ppt_x"/>
                                          </p:val>
                                        </p:tav>
                                        <p:tav tm="100000">
                                          <p:val>
                                            <p:strVal val="ppt_x"/>
                                          </p:val>
                                        </p:tav>
                                      </p:tavLst>
                                    </p:anim>
                                    <p:anim calcmode="lin" valueType="num">
                                      <p:cBhvr additive="base">
                                        <p:cTn id="93" dur="500"/>
                                        <p:tgtEl>
                                          <p:spTgt spid="43"/>
                                        </p:tgtEl>
                                        <p:attrNameLst>
                                          <p:attrName>ppt_y</p:attrName>
                                        </p:attrNameLst>
                                      </p:cBhvr>
                                      <p:tavLst>
                                        <p:tav tm="0">
                                          <p:val>
                                            <p:strVal val="ppt_y"/>
                                          </p:val>
                                        </p:tav>
                                        <p:tav tm="100000">
                                          <p:val>
                                            <p:strVal val="1+ppt_h/2"/>
                                          </p:val>
                                        </p:tav>
                                      </p:tavLst>
                                    </p:anim>
                                    <p:set>
                                      <p:cBhvr>
                                        <p:cTn id="94" dur="1" fill="hold">
                                          <p:stCondLst>
                                            <p:cond delay="499"/>
                                          </p:stCondLst>
                                        </p:cTn>
                                        <p:tgtEl>
                                          <p:spTgt spid="43"/>
                                        </p:tgtEl>
                                        <p:attrNameLst>
                                          <p:attrName>style.visibility</p:attrName>
                                        </p:attrNameLst>
                                      </p:cBhvr>
                                      <p:to>
                                        <p:strVal val="hidden"/>
                                      </p:to>
                                    </p:set>
                                  </p:childTnLst>
                                </p:cTn>
                              </p:par>
                            </p:childTnLst>
                          </p:cTn>
                        </p:par>
                        <p:par>
                          <p:cTn id="95" fill="hold">
                            <p:stCondLst>
                              <p:cond delay="500"/>
                            </p:stCondLst>
                            <p:childTnLst>
                              <p:par>
                                <p:cTn id="96" presetID="21" presetClass="entr" presetSubtype="1" fill="hold" grpId="0" nodeType="after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heel(1)">
                                      <p:cBhvr>
                                        <p:cTn id="98" dur="300"/>
                                        <p:tgtEl>
                                          <p:spTgt spid="22"/>
                                        </p:tgtEl>
                                      </p:cBhvr>
                                    </p:animEffect>
                                  </p:childTnLst>
                                </p:cTn>
                              </p:par>
                            </p:childTnLst>
                          </p:cTn>
                        </p:par>
                        <p:par>
                          <p:cTn id="99" fill="hold">
                            <p:stCondLst>
                              <p:cond delay="800"/>
                            </p:stCondLst>
                            <p:childTnLst>
                              <p:par>
                                <p:cTn id="100" presetID="22" presetClass="entr" presetSubtype="2" fill="hold" grpId="0" nodeType="after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wipe(right)">
                                      <p:cBhvr>
                                        <p:cTn id="102" dur="500"/>
                                        <p:tgtEl>
                                          <p:spTgt spid="23"/>
                                        </p:tgtEl>
                                      </p:cBhvr>
                                    </p:animEffect>
                                  </p:childTnLst>
                                </p:cTn>
                              </p:par>
                            </p:childTnLst>
                          </p:cTn>
                        </p:par>
                      </p:childTnLst>
                    </p:cTn>
                  </p:par>
                  <p:par>
                    <p:cTn id="103" fill="hold">
                      <p:stCondLst>
                        <p:cond delay="indefinite"/>
                      </p:stCondLst>
                      <p:childTnLst>
                        <p:par>
                          <p:cTn id="104" fill="hold">
                            <p:stCondLst>
                              <p:cond delay="0"/>
                            </p:stCondLst>
                            <p:childTnLst>
                              <p:par>
                                <p:cTn id="105" presetID="42" presetClass="path" presetSubtype="0" accel="50000" decel="50000" fill="hold" nodeType="clickEffect">
                                  <p:stCondLst>
                                    <p:cond delay="0"/>
                                  </p:stCondLst>
                                  <p:childTnLst>
                                    <p:animMotion origin="layout" path="M -0.90638 1.00926 L -0.90638 0.3787 " pathEditMode="relative" rAng="0" ptsTypes="AA">
                                      <p:cBhvr>
                                        <p:cTn id="106" dur="300" fill="hold"/>
                                        <p:tgtEl>
                                          <p:spTgt spid="36"/>
                                        </p:tgtEl>
                                        <p:attrNameLst>
                                          <p:attrName>ppt_x</p:attrName>
                                          <p:attrName>ppt_y</p:attrName>
                                        </p:attrNameLst>
                                      </p:cBhvr>
                                      <p:rCtr x="0" y="-31528"/>
                                    </p:animMotion>
                                  </p:childTnLst>
                                </p:cTn>
                              </p:par>
                              <p:par>
                                <p:cTn id="107" presetID="10" presetClass="entr" presetSubtype="0" fill="hold" nodeType="withEffect">
                                  <p:stCondLst>
                                    <p:cond delay="150"/>
                                  </p:stCondLst>
                                  <p:childTnLst>
                                    <p:set>
                                      <p:cBhvr>
                                        <p:cTn id="108" dur="1" fill="hold">
                                          <p:stCondLst>
                                            <p:cond delay="0"/>
                                          </p:stCondLst>
                                        </p:cTn>
                                        <p:tgtEl>
                                          <p:spTgt spid="40"/>
                                        </p:tgtEl>
                                        <p:attrNameLst>
                                          <p:attrName>style.visibility</p:attrName>
                                        </p:attrNameLst>
                                      </p:cBhvr>
                                      <p:to>
                                        <p:strVal val="visible"/>
                                      </p:to>
                                    </p:set>
                                    <p:animEffect transition="in" filter="fade">
                                      <p:cBhvr>
                                        <p:cTn id="109" dur="300"/>
                                        <p:tgtEl>
                                          <p:spTgt spid="40"/>
                                        </p:tgtEl>
                                      </p:cBhvr>
                                    </p:animEffect>
                                  </p:childTnLst>
                                </p:cTn>
                              </p:par>
                            </p:childTnLst>
                          </p:cTn>
                        </p:par>
                      </p:childTnLst>
                    </p:cTn>
                  </p:par>
                  <p:par>
                    <p:cTn id="110" fill="hold">
                      <p:stCondLst>
                        <p:cond delay="indefinite"/>
                      </p:stCondLst>
                      <p:childTnLst>
                        <p:par>
                          <p:cTn id="111" fill="hold">
                            <p:stCondLst>
                              <p:cond delay="0"/>
                            </p:stCondLst>
                            <p:childTnLst>
                              <p:par>
                                <p:cTn id="112" presetID="42" presetClass="path" presetSubtype="0" accel="50000" decel="50000" fill="hold" nodeType="clickEffect">
                                  <p:stCondLst>
                                    <p:cond delay="0"/>
                                  </p:stCondLst>
                                  <p:childTnLst>
                                    <p:animMotion origin="layout" path="M -0.90638 0.3787 L -0.90638 0.1287 " pathEditMode="relative" rAng="0" ptsTypes="AA">
                                      <p:cBhvr>
                                        <p:cTn id="113" dur="300" fill="hold"/>
                                        <p:tgtEl>
                                          <p:spTgt spid="36"/>
                                        </p:tgtEl>
                                        <p:attrNameLst>
                                          <p:attrName>ppt_x</p:attrName>
                                          <p:attrName>ppt_y</p:attrName>
                                        </p:attrNameLst>
                                      </p:cBhvr>
                                      <p:rCtr x="0" y="-12500"/>
                                    </p:animMotion>
                                  </p:childTnLst>
                                </p:cTn>
                              </p:par>
                            </p:childTnLst>
                          </p:cTn>
                        </p:par>
                      </p:childTnLst>
                    </p:cTn>
                  </p:par>
                  <p:par>
                    <p:cTn id="114" fill="hold">
                      <p:stCondLst>
                        <p:cond delay="indefinite"/>
                      </p:stCondLst>
                      <p:childTnLst>
                        <p:par>
                          <p:cTn id="115" fill="hold">
                            <p:stCondLst>
                              <p:cond delay="0"/>
                            </p:stCondLst>
                            <p:childTnLst>
                              <p:par>
                                <p:cTn id="116" presetID="42" presetClass="path" presetSubtype="0" accel="50000" decel="50000" fill="hold" nodeType="clickEffect">
                                  <p:stCondLst>
                                    <p:cond delay="0"/>
                                  </p:stCondLst>
                                  <p:childTnLst>
                                    <p:animMotion origin="layout" path="M -0.90638 0.1287 L -0.90638 -0.10232 " pathEditMode="relative" rAng="0" ptsTypes="AA">
                                      <p:cBhvr>
                                        <p:cTn id="117" dur="300" fill="hold"/>
                                        <p:tgtEl>
                                          <p:spTgt spid="36"/>
                                        </p:tgtEl>
                                        <p:attrNameLst>
                                          <p:attrName>ppt_x</p:attrName>
                                          <p:attrName>ppt_y</p:attrName>
                                        </p:attrNameLst>
                                      </p:cBhvr>
                                      <p:rCtr x="0" y="-11551"/>
                                    </p:animMotion>
                                  </p:childTnLst>
                                </p:cTn>
                              </p:par>
                            </p:childTnLst>
                          </p:cTn>
                        </p:par>
                      </p:childTnLst>
                    </p:cTn>
                  </p:par>
                  <p:par>
                    <p:cTn id="118" fill="hold">
                      <p:stCondLst>
                        <p:cond delay="indefinite"/>
                      </p:stCondLst>
                      <p:childTnLst>
                        <p:par>
                          <p:cTn id="119" fill="hold">
                            <p:stCondLst>
                              <p:cond delay="0"/>
                            </p:stCondLst>
                            <p:childTnLst>
                              <p:par>
                                <p:cTn id="120" presetID="42" presetClass="path" presetSubtype="0" accel="50000" decel="50000" fill="hold" nodeType="clickEffect">
                                  <p:stCondLst>
                                    <p:cond delay="0"/>
                                  </p:stCondLst>
                                  <p:childTnLst>
                                    <p:animMotion origin="layout" path="M -0.90638 -0.10232 L -0.90911 -0.54213 " pathEditMode="relative" rAng="0" ptsTypes="AA">
                                      <p:cBhvr>
                                        <p:cTn id="121" dur="300" fill="hold"/>
                                        <p:tgtEl>
                                          <p:spTgt spid="36"/>
                                        </p:tgtEl>
                                        <p:attrNameLst>
                                          <p:attrName>ppt_x</p:attrName>
                                          <p:attrName>ppt_y</p:attrName>
                                        </p:attrNameLst>
                                      </p:cBhvr>
                                      <p:rCtr x="-143" y="-21991"/>
                                    </p:animMotion>
                                  </p:childTnLst>
                                </p:cTn>
                              </p:par>
                            </p:childTnLst>
                          </p:cTn>
                        </p:par>
                      </p:childTnLst>
                    </p:cTn>
                  </p:par>
                  <p:par>
                    <p:cTn id="122" fill="hold">
                      <p:stCondLst>
                        <p:cond delay="indefinite"/>
                      </p:stCondLst>
                      <p:childTnLst>
                        <p:par>
                          <p:cTn id="123" fill="hold">
                            <p:stCondLst>
                              <p:cond delay="0"/>
                            </p:stCondLst>
                            <p:childTnLst>
                              <p:par>
                                <p:cTn id="124" presetID="42" presetClass="path" presetSubtype="0" accel="50000" decel="50000" fill="hold" nodeType="clickEffect">
                                  <p:stCondLst>
                                    <p:cond delay="0"/>
                                  </p:stCondLst>
                                  <p:childTnLst>
                                    <p:animMotion origin="layout" path="M -0.90911 -0.54213 L -0.91028 -0.94352 " pathEditMode="relative" rAng="0" ptsTypes="AA">
                                      <p:cBhvr>
                                        <p:cTn id="125" dur="300" fill="hold"/>
                                        <p:tgtEl>
                                          <p:spTgt spid="36"/>
                                        </p:tgtEl>
                                        <p:attrNameLst>
                                          <p:attrName>ppt_x</p:attrName>
                                          <p:attrName>ppt_y</p:attrName>
                                        </p:attrNameLst>
                                      </p:cBhvr>
                                      <p:rCtr x="-65" y="-20069"/>
                                    </p:animMotion>
                                  </p:childTnLst>
                                </p:cTn>
                              </p:par>
                            </p:childTnLst>
                          </p:cTn>
                        </p:par>
                      </p:childTnLst>
                    </p:cTn>
                  </p:par>
                  <p:par>
                    <p:cTn id="126" fill="hold">
                      <p:stCondLst>
                        <p:cond delay="indefinite"/>
                      </p:stCondLst>
                      <p:childTnLst>
                        <p:par>
                          <p:cTn id="127" fill="hold">
                            <p:stCondLst>
                              <p:cond delay="0"/>
                            </p:stCondLst>
                            <p:childTnLst>
                              <p:par>
                                <p:cTn id="128" presetID="42" presetClass="path" presetSubtype="0" accel="50000" decel="50000" fill="hold" nodeType="clickEffect">
                                  <p:stCondLst>
                                    <p:cond delay="0"/>
                                  </p:stCondLst>
                                  <p:childTnLst>
                                    <p:animMotion origin="layout" path="M -0.91028 -0.94352 L -0.90638 -1.14491 " pathEditMode="relative" rAng="0" ptsTypes="AA">
                                      <p:cBhvr>
                                        <p:cTn id="129" dur="300" fill="hold"/>
                                        <p:tgtEl>
                                          <p:spTgt spid="36"/>
                                        </p:tgtEl>
                                        <p:attrNameLst>
                                          <p:attrName>ppt_x</p:attrName>
                                          <p:attrName>ppt_y</p:attrName>
                                        </p:attrNameLst>
                                      </p:cBhvr>
                                      <p:rCtr x="195" y="-100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4" grpId="0"/>
      <p:bldP spid="15" grpId="0"/>
      <p:bldP spid="18" grpId="0"/>
      <p:bldP spid="19" grpId="0"/>
      <p:bldP spid="20" grpId="0"/>
      <p:bldP spid="21" grpId="0"/>
      <p:bldP spid="22" grpId="0"/>
      <p:bldP spid="23" grpId="0"/>
      <p:bldGraphic spid="24" grpId="0">
        <p:bldAsOne/>
      </p:bldGraphic>
      <p:bldP spid="30"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FB565A2D-4B70-421A-AA82-176ABA10EE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450187">
            <a:off x="-4136886" y="2977073"/>
            <a:ext cx="6855716" cy="5996349"/>
          </a:xfrm>
          <a:prstGeom prst="rect">
            <a:avLst/>
          </a:prstGeom>
        </p:spPr>
      </p:pic>
      <p:pic>
        <p:nvPicPr>
          <p:cNvPr id="5" name="图片 4">
            <a:extLst>
              <a:ext uri="{FF2B5EF4-FFF2-40B4-BE49-F238E27FC236}">
                <a16:creationId xmlns="" xmlns:a16="http://schemas.microsoft.com/office/drawing/2014/main" id="{A35CF588-D099-41CE-96B9-64044F529E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H="1">
            <a:off x="9221341" y="-1447502"/>
            <a:ext cx="6855716" cy="5996349"/>
          </a:xfrm>
          <a:prstGeom prst="rect">
            <a:avLst/>
          </a:prstGeom>
        </p:spPr>
      </p:pic>
      <p:cxnSp>
        <p:nvCxnSpPr>
          <p:cNvPr id="6" name="Straight Connector 9"/>
          <p:cNvCxnSpPr/>
          <p:nvPr/>
        </p:nvCxnSpPr>
        <p:spPr>
          <a:xfrm flipV="1">
            <a:off x="1507038" y="981075"/>
            <a:ext cx="3134812" cy="3587"/>
          </a:xfrm>
          <a:prstGeom prst="line">
            <a:avLst/>
          </a:prstGeom>
          <a:ln w="25400" cmpd="sng">
            <a:solidFill>
              <a:schemeClr val="accent1">
                <a:lumMod val="75000"/>
              </a:schemeClr>
            </a:solidFill>
            <a:prstDash val="sysDot"/>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79" y="0"/>
            <a:ext cx="1269841" cy="2260317"/>
          </a:xfrm>
          <a:prstGeom prst="rect">
            <a:avLst/>
          </a:prstGeom>
          <a:effectLst>
            <a:outerShdw blurRad="50800" dist="38100" dir="2700000" algn="tl" rotWithShape="0">
              <a:prstClr val="black">
                <a:alpha val="40000"/>
              </a:prstClr>
            </a:outerShdw>
          </a:effectLst>
        </p:spPr>
      </p:pic>
      <p:sp>
        <p:nvSpPr>
          <p:cNvPr id="8" name="文本框 7">
            <a:extLst>
              <a:ext uri="{FF2B5EF4-FFF2-40B4-BE49-F238E27FC236}">
                <a16:creationId xmlns:a16="http://schemas.microsoft.com/office/drawing/2014/main" xmlns="" id="{DE45C898-5E71-46B3-B671-EBFD8F85BCC4}"/>
              </a:ext>
            </a:extLst>
          </p:cNvPr>
          <p:cNvSpPr txBox="1"/>
          <p:nvPr/>
        </p:nvSpPr>
        <p:spPr>
          <a:xfrm>
            <a:off x="1507039" y="500329"/>
            <a:ext cx="3134812" cy="58477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3200" b="1" dirty="0" smtClean="0">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Conclusion</a:t>
            </a:r>
            <a:endParaRPr lang="zh-CN" altLang="en-US" sz="3200" b="1" dirty="0">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sp>
        <p:nvSpPr>
          <p:cNvPr id="9" name="文本框 8">
            <a:extLst>
              <a:ext uri="{FF2B5EF4-FFF2-40B4-BE49-F238E27FC236}">
                <a16:creationId xmlns:a16="http://schemas.microsoft.com/office/drawing/2014/main" xmlns="" id="{DE45C898-5E71-46B3-B671-EBFD8F85BCC4}"/>
              </a:ext>
            </a:extLst>
          </p:cNvPr>
          <p:cNvSpPr txBox="1"/>
          <p:nvPr/>
        </p:nvSpPr>
        <p:spPr>
          <a:xfrm>
            <a:off x="1504560" y="981075"/>
            <a:ext cx="3071926"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2400" dirty="0" smtClean="0">
                <a:ln w="0"/>
                <a:effectLst>
                  <a:outerShdw blurRad="38100" dist="19050" dir="2700000" algn="tl" rotWithShape="0">
                    <a:schemeClr val="dk1">
                      <a:alpha val="40000"/>
                    </a:scheme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and Further works</a:t>
            </a:r>
            <a:endParaRPr lang="zh-CN" altLang="en-US" sz="2400" dirty="0">
              <a:ln w="0"/>
              <a:effectLst>
                <a:outerShdw blurRad="38100" dist="19050" dir="2700000" algn="tl" rotWithShape="0">
                  <a:schemeClr val="dk1">
                    <a:alpha val="40000"/>
                  </a:scheme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sp>
        <p:nvSpPr>
          <p:cNvPr id="10" name="任意多边形 9"/>
          <p:cNvSpPr/>
          <p:nvPr/>
        </p:nvSpPr>
        <p:spPr>
          <a:xfrm>
            <a:off x="0" y="2458988"/>
            <a:ext cx="12235543" cy="2369997"/>
          </a:xfrm>
          <a:custGeom>
            <a:avLst/>
            <a:gdLst>
              <a:gd name="connsiteX0" fmla="*/ 0 w 12235543"/>
              <a:gd name="connsiteY0" fmla="*/ 2102736 h 2270887"/>
              <a:gd name="connsiteX1" fmla="*/ 3106057 w 12235543"/>
              <a:gd name="connsiteY1" fmla="*/ 2059193 h 2270887"/>
              <a:gd name="connsiteX2" fmla="*/ 6125029 w 12235543"/>
              <a:gd name="connsiteY2" fmla="*/ 12679 h 2270887"/>
              <a:gd name="connsiteX3" fmla="*/ 9550400 w 12235543"/>
              <a:gd name="connsiteY3" fmla="*/ 1217364 h 2270887"/>
              <a:gd name="connsiteX4" fmla="*/ 12235543 w 12235543"/>
              <a:gd name="connsiteY4" fmla="*/ 1696336 h 2270887"/>
              <a:gd name="connsiteX0" fmla="*/ 0 w 12235543"/>
              <a:gd name="connsiteY0" fmla="*/ 2102736 h 2256581"/>
              <a:gd name="connsiteX1" fmla="*/ 3106057 w 12235543"/>
              <a:gd name="connsiteY1" fmla="*/ 2059193 h 2256581"/>
              <a:gd name="connsiteX2" fmla="*/ 6125029 w 12235543"/>
              <a:gd name="connsiteY2" fmla="*/ 12679 h 2256581"/>
              <a:gd name="connsiteX3" fmla="*/ 9550400 w 12235543"/>
              <a:gd name="connsiteY3" fmla="*/ 1217364 h 2256581"/>
              <a:gd name="connsiteX4" fmla="*/ 12235543 w 12235543"/>
              <a:gd name="connsiteY4" fmla="*/ 1696336 h 2256581"/>
              <a:gd name="connsiteX0" fmla="*/ 0 w 12235543"/>
              <a:gd name="connsiteY0" fmla="*/ 2102736 h 2214665"/>
              <a:gd name="connsiteX1" fmla="*/ 3106057 w 12235543"/>
              <a:gd name="connsiteY1" fmla="*/ 2059193 h 2214665"/>
              <a:gd name="connsiteX2" fmla="*/ 6125029 w 12235543"/>
              <a:gd name="connsiteY2" fmla="*/ 12679 h 2214665"/>
              <a:gd name="connsiteX3" fmla="*/ 9550400 w 12235543"/>
              <a:gd name="connsiteY3" fmla="*/ 1217364 h 2214665"/>
              <a:gd name="connsiteX4" fmla="*/ 12235543 w 12235543"/>
              <a:gd name="connsiteY4" fmla="*/ 1696336 h 2214665"/>
              <a:gd name="connsiteX0" fmla="*/ 0 w 12235543"/>
              <a:gd name="connsiteY0" fmla="*/ 2108671 h 2363514"/>
              <a:gd name="connsiteX1" fmla="*/ 2934607 w 12235543"/>
              <a:gd name="connsiteY1" fmla="*/ 2268328 h 2363514"/>
              <a:gd name="connsiteX2" fmla="*/ 6125029 w 12235543"/>
              <a:gd name="connsiteY2" fmla="*/ 18614 h 2363514"/>
              <a:gd name="connsiteX3" fmla="*/ 9550400 w 12235543"/>
              <a:gd name="connsiteY3" fmla="*/ 1223299 h 2363514"/>
              <a:gd name="connsiteX4" fmla="*/ 12235543 w 12235543"/>
              <a:gd name="connsiteY4" fmla="*/ 1702271 h 2363514"/>
              <a:gd name="connsiteX0" fmla="*/ 0 w 12235543"/>
              <a:gd name="connsiteY0" fmla="*/ 2102058 h 2200596"/>
              <a:gd name="connsiteX1" fmla="*/ 3436257 w 12235543"/>
              <a:gd name="connsiteY1" fmla="*/ 2033115 h 2200596"/>
              <a:gd name="connsiteX2" fmla="*/ 6125029 w 12235543"/>
              <a:gd name="connsiteY2" fmla="*/ 12001 h 2200596"/>
              <a:gd name="connsiteX3" fmla="*/ 9550400 w 12235543"/>
              <a:gd name="connsiteY3" fmla="*/ 1216686 h 2200596"/>
              <a:gd name="connsiteX4" fmla="*/ 12235543 w 12235543"/>
              <a:gd name="connsiteY4" fmla="*/ 1695658 h 2200596"/>
              <a:gd name="connsiteX0" fmla="*/ 0 w 12235543"/>
              <a:gd name="connsiteY0" fmla="*/ 2102058 h 2200596"/>
              <a:gd name="connsiteX1" fmla="*/ 3245757 w 12235543"/>
              <a:gd name="connsiteY1" fmla="*/ 2033115 h 2200596"/>
              <a:gd name="connsiteX2" fmla="*/ 6125029 w 12235543"/>
              <a:gd name="connsiteY2" fmla="*/ 12001 h 2200596"/>
              <a:gd name="connsiteX3" fmla="*/ 9550400 w 12235543"/>
              <a:gd name="connsiteY3" fmla="*/ 1216686 h 2200596"/>
              <a:gd name="connsiteX4" fmla="*/ 12235543 w 12235543"/>
              <a:gd name="connsiteY4" fmla="*/ 1695658 h 2200596"/>
              <a:gd name="connsiteX0" fmla="*/ 0 w 12235543"/>
              <a:gd name="connsiteY0" fmla="*/ 2102058 h 2387399"/>
              <a:gd name="connsiteX1" fmla="*/ 3245757 w 12235543"/>
              <a:gd name="connsiteY1" fmla="*/ 2033115 h 2387399"/>
              <a:gd name="connsiteX2" fmla="*/ 6125029 w 12235543"/>
              <a:gd name="connsiteY2" fmla="*/ 12001 h 2387399"/>
              <a:gd name="connsiteX3" fmla="*/ 9550400 w 12235543"/>
              <a:gd name="connsiteY3" fmla="*/ 1216686 h 2387399"/>
              <a:gd name="connsiteX4" fmla="*/ 12235543 w 12235543"/>
              <a:gd name="connsiteY4" fmla="*/ 1695658 h 2387399"/>
              <a:gd name="connsiteX0" fmla="*/ 0 w 12235543"/>
              <a:gd name="connsiteY0" fmla="*/ 2102058 h 2373557"/>
              <a:gd name="connsiteX1" fmla="*/ 3245757 w 12235543"/>
              <a:gd name="connsiteY1" fmla="*/ 2033115 h 2373557"/>
              <a:gd name="connsiteX2" fmla="*/ 6125029 w 12235543"/>
              <a:gd name="connsiteY2" fmla="*/ 12001 h 2373557"/>
              <a:gd name="connsiteX3" fmla="*/ 9550400 w 12235543"/>
              <a:gd name="connsiteY3" fmla="*/ 1216686 h 2373557"/>
              <a:gd name="connsiteX4" fmla="*/ 12235543 w 12235543"/>
              <a:gd name="connsiteY4" fmla="*/ 1695658 h 2373557"/>
              <a:gd name="connsiteX0" fmla="*/ 0 w 12235543"/>
              <a:gd name="connsiteY0" fmla="*/ 2099190 h 2370689"/>
              <a:gd name="connsiteX1" fmla="*/ 3245757 w 12235543"/>
              <a:gd name="connsiteY1" fmla="*/ 2030247 h 2370689"/>
              <a:gd name="connsiteX2" fmla="*/ 6125029 w 12235543"/>
              <a:gd name="connsiteY2" fmla="*/ 9133 h 2370689"/>
              <a:gd name="connsiteX3" fmla="*/ 9550400 w 12235543"/>
              <a:gd name="connsiteY3" fmla="*/ 1213818 h 2370689"/>
              <a:gd name="connsiteX4" fmla="*/ 12235543 w 12235543"/>
              <a:gd name="connsiteY4" fmla="*/ 1692790 h 2370689"/>
              <a:gd name="connsiteX0" fmla="*/ 0 w 12235543"/>
              <a:gd name="connsiteY0" fmla="*/ 2102859 h 2374358"/>
              <a:gd name="connsiteX1" fmla="*/ 3245757 w 12235543"/>
              <a:gd name="connsiteY1" fmla="*/ 2033916 h 2374358"/>
              <a:gd name="connsiteX2" fmla="*/ 6125029 w 12235543"/>
              <a:gd name="connsiteY2" fmla="*/ 12802 h 2374358"/>
              <a:gd name="connsiteX3" fmla="*/ 9550400 w 12235543"/>
              <a:gd name="connsiteY3" fmla="*/ 1217487 h 2374358"/>
              <a:gd name="connsiteX4" fmla="*/ 12235543 w 12235543"/>
              <a:gd name="connsiteY4" fmla="*/ 1696459 h 2374358"/>
              <a:gd name="connsiteX0" fmla="*/ 0 w 12235543"/>
              <a:gd name="connsiteY0" fmla="*/ 2098498 h 2369997"/>
              <a:gd name="connsiteX1" fmla="*/ 3245757 w 12235543"/>
              <a:gd name="connsiteY1" fmla="*/ 2029555 h 2369997"/>
              <a:gd name="connsiteX2" fmla="*/ 6125029 w 12235543"/>
              <a:gd name="connsiteY2" fmla="*/ 8441 h 2369997"/>
              <a:gd name="connsiteX3" fmla="*/ 9426575 w 12235543"/>
              <a:gd name="connsiteY3" fmla="*/ 1403626 h 2369997"/>
              <a:gd name="connsiteX4" fmla="*/ 12235543 w 12235543"/>
              <a:gd name="connsiteY4" fmla="*/ 1692098 h 2369997"/>
              <a:gd name="connsiteX0" fmla="*/ 0 w 12235543"/>
              <a:gd name="connsiteY0" fmla="*/ 2098498 h 2369997"/>
              <a:gd name="connsiteX1" fmla="*/ 3245757 w 12235543"/>
              <a:gd name="connsiteY1" fmla="*/ 2029555 h 2369997"/>
              <a:gd name="connsiteX2" fmla="*/ 6125029 w 12235543"/>
              <a:gd name="connsiteY2" fmla="*/ 8441 h 2369997"/>
              <a:gd name="connsiteX3" fmla="*/ 9426575 w 12235543"/>
              <a:gd name="connsiteY3" fmla="*/ 1403626 h 2369997"/>
              <a:gd name="connsiteX4" fmla="*/ 12235543 w 12235543"/>
              <a:gd name="connsiteY4" fmla="*/ 1692098 h 2369997"/>
              <a:gd name="connsiteX0" fmla="*/ 0 w 12235543"/>
              <a:gd name="connsiteY0" fmla="*/ 2098498 h 2369997"/>
              <a:gd name="connsiteX1" fmla="*/ 3245757 w 12235543"/>
              <a:gd name="connsiteY1" fmla="*/ 2029555 h 2369997"/>
              <a:gd name="connsiteX2" fmla="*/ 6125029 w 12235543"/>
              <a:gd name="connsiteY2" fmla="*/ 8441 h 2369997"/>
              <a:gd name="connsiteX3" fmla="*/ 9426575 w 12235543"/>
              <a:gd name="connsiteY3" fmla="*/ 1403626 h 2369997"/>
              <a:gd name="connsiteX4" fmla="*/ 12235543 w 12235543"/>
              <a:gd name="connsiteY4" fmla="*/ 1692098 h 2369997"/>
              <a:gd name="connsiteX0" fmla="*/ 0 w 12235543"/>
              <a:gd name="connsiteY0" fmla="*/ 2098498 h 2369997"/>
              <a:gd name="connsiteX1" fmla="*/ 3245757 w 12235543"/>
              <a:gd name="connsiteY1" fmla="*/ 2029555 h 2369997"/>
              <a:gd name="connsiteX2" fmla="*/ 6125029 w 12235543"/>
              <a:gd name="connsiteY2" fmla="*/ 8441 h 2369997"/>
              <a:gd name="connsiteX3" fmla="*/ 9426575 w 12235543"/>
              <a:gd name="connsiteY3" fmla="*/ 1403626 h 2369997"/>
              <a:gd name="connsiteX4" fmla="*/ 12235543 w 12235543"/>
              <a:gd name="connsiteY4" fmla="*/ 1692098 h 2369997"/>
              <a:gd name="connsiteX0" fmla="*/ 0 w 12235543"/>
              <a:gd name="connsiteY0" fmla="*/ 2098498 h 2369997"/>
              <a:gd name="connsiteX1" fmla="*/ 3245757 w 12235543"/>
              <a:gd name="connsiteY1" fmla="*/ 2029555 h 2369997"/>
              <a:gd name="connsiteX2" fmla="*/ 6125029 w 12235543"/>
              <a:gd name="connsiteY2" fmla="*/ 8441 h 2369997"/>
              <a:gd name="connsiteX3" fmla="*/ 9426575 w 12235543"/>
              <a:gd name="connsiteY3" fmla="*/ 1403626 h 2369997"/>
              <a:gd name="connsiteX4" fmla="*/ 12235543 w 12235543"/>
              <a:gd name="connsiteY4" fmla="*/ 1692098 h 2369997"/>
              <a:gd name="connsiteX0" fmla="*/ 0 w 12235543"/>
              <a:gd name="connsiteY0" fmla="*/ 2098498 h 2369997"/>
              <a:gd name="connsiteX1" fmla="*/ 3245757 w 12235543"/>
              <a:gd name="connsiteY1" fmla="*/ 2029555 h 2369997"/>
              <a:gd name="connsiteX2" fmla="*/ 6125029 w 12235543"/>
              <a:gd name="connsiteY2" fmla="*/ 8441 h 2369997"/>
              <a:gd name="connsiteX3" fmla="*/ 9426575 w 12235543"/>
              <a:gd name="connsiteY3" fmla="*/ 1403626 h 2369997"/>
              <a:gd name="connsiteX4" fmla="*/ 12235543 w 12235543"/>
              <a:gd name="connsiteY4" fmla="*/ 1692098 h 2369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5543" h="2369997">
                <a:moveTo>
                  <a:pt x="0" y="2098498"/>
                </a:moveTo>
                <a:cubicBezTo>
                  <a:pt x="1055309" y="2206448"/>
                  <a:pt x="2066169" y="2689048"/>
                  <a:pt x="3245757" y="2029555"/>
                </a:cubicBezTo>
                <a:cubicBezTo>
                  <a:pt x="4425345" y="1370062"/>
                  <a:pt x="5094893" y="112763"/>
                  <a:pt x="6125029" y="8441"/>
                </a:cubicBezTo>
                <a:cubicBezTo>
                  <a:pt x="7155165" y="-95881"/>
                  <a:pt x="7903331" y="789641"/>
                  <a:pt x="9426575" y="1403626"/>
                </a:cubicBezTo>
                <a:cubicBezTo>
                  <a:pt x="10949819" y="2017611"/>
                  <a:pt x="11518295" y="2013227"/>
                  <a:pt x="12235543" y="1692098"/>
                </a:cubicBezTo>
              </a:path>
            </a:pathLst>
          </a:custGeom>
          <a:noFill/>
          <a:ln>
            <a:solidFill>
              <a:schemeClr val="tx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7656" y="4352038"/>
            <a:ext cx="962025" cy="857250"/>
          </a:xfrm>
          <a:prstGeom prst="rect">
            <a:avLst/>
          </a:prstGeom>
        </p:spPr>
      </p:pic>
      <p:sp>
        <p:nvSpPr>
          <p:cNvPr id="12" name="矩形 11"/>
          <p:cNvSpPr/>
          <p:nvPr/>
        </p:nvSpPr>
        <p:spPr>
          <a:xfrm>
            <a:off x="364569" y="3076149"/>
            <a:ext cx="3668198" cy="1077218"/>
          </a:xfrm>
          <a:prstGeom prst="rect">
            <a:avLst/>
          </a:prstGeom>
          <a:noFill/>
        </p:spPr>
        <p:txBody>
          <a:bodyPr wrap="square">
            <a:spAutoFit/>
          </a:bodyPr>
          <a:lstStyle/>
          <a:p>
            <a:pPr algn="ctr"/>
            <a:r>
              <a:rPr lang="en-US" altLang="zh-CN" sz="3200" b="1" dirty="0" smtClean="0">
                <a:ln w="0"/>
                <a:solidFill>
                  <a:srgbClr val="FDA94D"/>
                </a:solidFill>
                <a:effectLst>
                  <a:outerShdw blurRad="38100" dist="25400" dir="5400000" algn="ctr" rotWithShape="0">
                    <a:srgbClr val="6E747A">
                      <a:alpha val="43000"/>
                    </a:srgbClr>
                  </a:outerShdw>
                </a:effectLst>
                <a:latin typeface="Book Antiqua" panose="02040602050305030304" pitchFamily="18" charset="0"/>
              </a:rPr>
              <a:t>Encourage Players to Find Birds</a:t>
            </a:r>
            <a:endParaRPr lang="en-US" altLang="zh-CN" sz="3200" b="1" dirty="0">
              <a:ln w="0"/>
              <a:solidFill>
                <a:srgbClr val="FDA94D"/>
              </a:solidFill>
              <a:effectLst>
                <a:outerShdw blurRad="38100" dist="25400" dir="5400000" algn="ctr" rotWithShape="0">
                  <a:srgbClr val="6E747A">
                    <a:alpha val="43000"/>
                  </a:srgbClr>
                </a:outerShdw>
              </a:effectLst>
              <a:latin typeface="Book Antiqua" panose="02040602050305030304" pitchFamily="18" charset="0"/>
            </a:endParaRP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9026" y="1965298"/>
            <a:ext cx="962025" cy="857250"/>
          </a:xfrm>
          <a:prstGeom prst="rect">
            <a:avLst/>
          </a:prstGeom>
        </p:spPr>
      </p:pic>
      <p:sp>
        <p:nvSpPr>
          <p:cNvPr id="14" name="矩形 13"/>
          <p:cNvSpPr/>
          <p:nvPr/>
        </p:nvSpPr>
        <p:spPr>
          <a:xfrm>
            <a:off x="4006640" y="1115818"/>
            <a:ext cx="4466796" cy="1077218"/>
          </a:xfrm>
          <a:prstGeom prst="rect">
            <a:avLst/>
          </a:prstGeom>
          <a:noFill/>
        </p:spPr>
        <p:txBody>
          <a:bodyPr wrap="square">
            <a:spAutoFit/>
          </a:bodyPr>
          <a:lstStyle/>
          <a:p>
            <a:pPr algn="ctr"/>
            <a:r>
              <a:rPr lang="en-US" altLang="zh-CN" sz="3200" b="1" dirty="0" smtClean="0">
                <a:ln w="0"/>
                <a:solidFill>
                  <a:srgbClr val="FDA94D"/>
                </a:solidFill>
                <a:effectLst>
                  <a:outerShdw blurRad="38100" dist="25400" dir="5400000" algn="ctr" rotWithShape="0">
                    <a:srgbClr val="6E747A">
                      <a:alpha val="43000"/>
                    </a:srgbClr>
                  </a:outerShdw>
                </a:effectLst>
                <a:latin typeface="Book Antiqua" panose="02040602050305030304" pitchFamily="18" charset="0"/>
              </a:rPr>
              <a:t>Recognize Bird</a:t>
            </a:r>
          </a:p>
          <a:p>
            <a:pPr algn="ctr"/>
            <a:r>
              <a:rPr lang="en-US" altLang="zh-CN" sz="3200" b="1" dirty="0" smtClean="0">
                <a:ln w="0"/>
                <a:solidFill>
                  <a:srgbClr val="FDA94D"/>
                </a:solidFill>
                <a:effectLst>
                  <a:outerShdw blurRad="38100" dist="25400" dir="5400000" algn="ctr" rotWithShape="0">
                    <a:srgbClr val="6E747A">
                      <a:alpha val="43000"/>
                    </a:srgbClr>
                  </a:outerShdw>
                </a:effectLst>
                <a:latin typeface="Book Antiqua" panose="02040602050305030304" pitchFamily="18" charset="0"/>
              </a:rPr>
              <a:t>Species from Birdsong</a:t>
            </a:r>
            <a:endParaRPr lang="en-US" altLang="zh-CN" sz="3200" b="1" dirty="0">
              <a:ln w="0"/>
              <a:solidFill>
                <a:srgbClr val="FDA94D"/>
              </a:solidFill>
              <a:effectLst>
                <a:outerShdw blurRad="38100" dist="25400" dir="5400000" algn="ctr" rotWithShape="0">
                  <a:srgbClr val="6E747A">
                    <a:alpha val="43000"/>
                  </a:srgbClr>
                </a:outerShdw>
              </a:effectLst>
              <a:latin typeface="Book Antiqua" panose="02040602050305030304" pitchFamily="18" charset="0"/>
            </a:endParaRPr>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6644" y="3844015"/>
            <a:ext cx="962025" cy="857250"/>
          </a:xfrm>
          <a:prstGeom prst="rect">
            <a:avLst/>
          </a:prstGeom>
        </p:spPr>
      </p:pic>
      <p:sp>
        <p:nvSpPr>
          <p:cNvPr id="16" name="矩形 15"/>
          <p:cNvSpPr/>
          <p:nvPr/>
        </p:nvSpPr>
        <p:spPr>
          <a:xfrm>
            <a:off x="8504760" y="3259240"/>
            <a:ext cx="4466796" cy="584775"/>
          </a:xfrm>
          <a:prstGeom prst="rect">
            <a:avLst/>
          </a:prstGeom>
          <a:noFill/>
        </p:spPr>
        <p:txBody>
          <a:bodyPr wrap="square">
            <a:spAutoFit/>
          </a:bodyPr>
          <a:lstStyle/>
          <a:p>
            <a:pPr algn="ctr"/>
            <a:r>
              <a:rPr lang="en-US" altLang="zh-CN" sz="3200" b="1" dirty="0" smtClean="0">
                <a:ln w="0"/>
                <a:solidFill>
                  <a:srgbClr val="FDA94D"/>
                </a:solidFill>
                <a:effectLst>
                  <a:outerShdw blurRad="38100" dist="25400" dir="5400000" algn="ctr" rotWithShape="0">
                    <a:srgbClr val="6E747A">
                      <a:alpha val="43000"/>
                    </a:srgbClr>
                  </a:outerShdw>
                </a:effectLst>
                <a:latin typeface="Book Antiqua" panose="02040602050305030304" pitchFamily="18" charset="0"/>
              </a:rPr>
              <a:t>Entertainment</a:t>
            </a:r>
            <a:endParaRPr lang="en-US" altLang="zh-CN" sz="3200" b="1" dirty="0">
              <a:ln w="0"/>
              <a:solidFill>
                <a:srgbClr val="FDA94D"/>
              </a:solidFill>
              <a:effectLst>
                <a:outerShdw blurRad="38100" dist="25400" dir="5400000" algn="ctr" rotWithShape="0">
                  <a:srgbClr val="6E747A">
                    <a:alpha val="43000"/>
                  </a:srgbClr>
                </a:outerShdw>
              </a:effectLst>
              <a:latin typeface="Book Antiqua" panose="02040602050305030304" pitchFamily="18" charset="0"/>
            </a:endParaRPr>
          </a:p>
        </p:txBody>
      </p:sp>
      <p:sp>
        <p:nvSpPr>
          <p:cNvPr id="17" name="矩形 16"/>
          <p:cNvSpPr/>
          <p:nvPr/>
        </p:nvSpPr>
        <p:spPr>
          <a:xfrm>
            <a:off x="1875789" y="2130636"/>
            <a:ext cx="5501810" cy="2677656"/>
          </a:xfrm>
          <a:prstGeom prst="rect">
            <a:avLst/>
          </a:prstGeom>
          <a:noFill/>
        </p:spPr>
        <p:txBody>
          <a:bodyPr wrap="square">
            <a:spAutoFit/>
          </a:bodyPr>
          <a:lstStyle/>
          <a:p>
            <a:r>
              <a:rPr lang="en-US" altLang="zh-CN" sz="2800" b="1" dirty="0" smtClean="0">
                <a:ln w="0"/>
                <a:solidFill>
                  <a:srgbClr val="FDA94D"/>
                </a:solidFill>
                <a:effectLst>
                  <a:outerShdw blurRad="38100" dist="25400" dir="5400000" algn="ctr" rotWithShape="0">
                    <a:srgbClr val="6E747A">
                      <a:alpha val="43000"/>
                    </a:srgbClr>
                  </a:outerShdw>
                </a:effectLst>
                <a:latin typeface="Book Antiqua" panose="02040602050305030304" pitchFamily="18" charset="0"/>
              </a:rPr>
              <a:t>Encourage Players to Find Birds</a:t>
            </a:r>
          </a:p>
          <a:p>
            <a:endParaRPr lang="en-US" altLang="zh-CN" sz="2800" b="1" dirty="0">
              <a:ln w="0"/>
              <a:solidFill>
                <a:srgbClr val="FDA94D"/>
              </a:solidFill>
              <a:effectLst>
                <a:outerShdw blurRad="38100" dist="25400" dir="5400000" algn="ctr" rotWithShape="0">
                  <a:srgbClr val="6E747A">
                    <a:alpha val="43000"/>
                  </a:srgbClr>
                </a:outerShdw>
              </a:effectLst>
              <a:latin typeface="Book Antiqua" panose="02040602050305030304" pitchFamily="18" charset="0"/>
            </a:endParaRPr>
          </a:p>
          <a:p>
            <a:r>
              <a:rPr lang="en-US" altLang="zh-CN" sz="2800" b="1" dirty="0">
                <a:ln w="0"/>
                <a:solidFill>
                  <a:srgbClr val="FDA94D"/>
                </a:solidFill>
                <a:effectLst>
                  <a:outerShdw blurRad="38100" dist="25400" dir="5400000" algn="ctr" rotWithShape="0">
                    <a:srgbClr val="6E747A">
                      <a:alpha val="43000"/>
                    </a:srgbClr>
                  </a:outerShdw>
                </a:effectLst>
                <a:latin typeface="Book Antiqua" panose="02040602050305030304" pitchFamily="18" charset="0"/>
              </a:rPr>
              <a:t>Recognize </a:t>
            </a:r>
            <a:r>
              <a:rPr lang="en-US" altLang="zh-CN" sz="2800" b="1" dirty="0" smtClean="0">
                <a:ln w="0"/>
                <a:solidFill>
                  <a:srgbClr val="FDA94D"/>
                </a:solidFill>
                <a:effectLst>
                  <a:outerShdw blurRad="38100" dist="25400" dir="5400000" algn="ctr" rotWithShape="0">
                    <a:srgbClr val="6E747A">
                      <a:alpha val="43000"/>
                    </a:srgbClr>
                  </a:outerShdw>
                </a:effectLst>
                <a:latin typeface="Book Antiqua" panose="02040602050305030304" pitchFamily="18" charset="0"/>
              </a:rPr>
              <a:t>Bird Species </a:t>
            </a:r>
            <a:r>
              <a:rPr lang="en-US" altLang="zh-CN" sz="2800" b="1" dirty="0">
                <a:ln w="0"/>
                <a:solidFill>
                  <a:srgbClr val="FDA94D"/>
                </a:solidFill>
                <a:effectLst>
                  <a:outerShdw blurRad="38100" dist="25400" dir="5400000" algn="ctr" rotWithShape="0">
                    <a:srgbClr val="6E747A">
                      <a:alpha val="43000"/>
                    </a:srgbClr>
                  </a:outerShdw>
                </a:effectLst>
                <a:latin typeface="Book Antiqua" panose="02040602050305030304" pitchFamily="18" charset="0"/>
              </a:rPr>
              <a:t>from Birdsong</a:t>
            </a:r>
          </a:p>
          <a:p>
            <a:endParaRPr lang="en-US" altLang="zh-CN" sz="2800" b="1" dirty="0">
              <a:ln w="0"/>
              <a:solidFill>
                <a:srgbClr val="FDA94D"/>
              </a:solidFill>
              <a:effectLst>
                <a:outerShdw blurRad="38100" dist="25400" dir="5400000" algn="ctr" rotWithShape="0">
                  <a:srgbClr val="6E747A">
                    <a:alpha val="43000"/>
                  </a:srgbClr>
                </a:outerShdw>
              </a:effectLst>
              <a:latin typeface="Book Antiqua" panose="02040602050305030304" pitchFamily="18" charset="0"/>
            </a:endParaRPr>
          </a:p>
          <a:p>
            <a:r>
              <a:rPr lang="en-US" altLang="zh-CN" sz="2800" b="1" dirty="0">
                <a:ln w="0"/>
                <a:solidFill>
                  <a:srgbClr val="FDA94D"/>
                </a:solidFill>
                <a:effectLst>
                  <a:outerShdw blurRad="38100" dist="25400" dir="5400000" algn="ctr" rotWithShape="0">
                    <a:srgbClr val="6E747A">
                      <a:alpha val="43000"/>
                    </a:srgbClr>
                  </a:outerShdw>
                </a:effectLst>
                <a:latin typeface="Book Antiqua" panose="02040602050305030304" pitchFamily="18" charset="0"/>
              </a:rPr>
              <a:t>Entertainment</a:t>
            </a:r>
          </a:p>
        </p:txBody>
      </p:sp>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308206">
            <a:off x="8934449" y="-1186630"/>
            <a:ext cx="952500" cy="952500"/>
          </a:xfrm>
          <a:prstGeom prst="rect">
            <a:avLst/>
          </a:prstGeom>
        </p:spPr>
      </p:pic>
      <p:pic>
        <p:nvPicPr>
          <p:cNvPr id="27" name="图片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41867" y="5698863"/>
            <a:ext cx="582298" cy="504006"/>
          </a:xfrm>
          <a:prstGeom prst="rect">
            <a:avLst/>
          </a:prstGeom>
        </p:spPr>
      </p:pic>
      <p:pic>
        <p:nvPicPr>
          <p:cNvPr id="28" name="图片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66255" y="4884728"/>
            <a:ext cx="585542" cy="476122"/>
          </a:xfrm>
          <a:prstGeom prst="rect">
            <a:avLst/>
          </a:prstGeom>
        </p:spPr>
      </p:pic>
      <p:pic>
        <p:nvPicPr>
          <p:cNvPr id="29" name="图片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26566" y="3816129"/>
            <a:ext cx="225254" cy="184299"/>
          </a:xfrm>
          <a:prstGeom prst="rect">
            <a:avLst/>
          </a:prstGeom>
        </p:spPr>
      </p:pic>
      <p:pic>
        <p:nvPicPr>
          <p:cNvPr id="30" name="图片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22629" y="3414004"/>
            <a:ext cx="585542" cy="476122"/>
          </a:xfrm>
          <a:prstGeom prst="rect">
            <a:avLst/>
          </a:prstGeom>
        </p:spPr>
      </p:pic>
      <p:pic>
        <p:nvPicPr>
          <p:cNvPr id="31" name="图片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13369" y="5483315"/>
            <a:ext cx="225254" cy="184299"/>
          </a:xfrm>
          <a:prstGeom prst="rect">
            <a:avLst/>
          </a:prstGeom>
        </p:spPr>
      </p:pic>
      <p:pic>
        <p:nvPicPr>
          <p:cNvPr id="32" name="图片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10478" y="2891850"/>
            <a:ext cx="225254" cy="184299"/>
          </a:xfrm>
          <a:prstGeom prst="rect">
            <a:avLst/>
          </a:prstGeom>
        </p:spPr>
      </p:pic>
      <p:pic>
        <p:nvPicPr>
          <p:cNvPr id="33" name="图片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56837" y="1402424"/>
            <a:ext cx="582298" cy="504006"/>
          </a:xfrm>
          <a:prstGeom prst="rect">
            <a:avLst/>
          </a:prstGeom>
        </p:spPr>
      </p:pic>
      <p:pic>
        <p:nvPicPr>
          <p:cNvPr id="34" name="图片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98072" y="1404811"/>
            <a:ext cx="225254" cy="184299"/>
          </a:xfrm>
          <a:prstGeom prst="rect">
            <a:avLst/>
          </a:prstGeom>
        </p:spPr>
      </p:pic>
      <p:pic>
        <p:nvPicPr>
          <p:cNvPr id="35" name="图片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74966" y="4463045"/>
            <a:ext cx="225254" cy="184299"/>
          </a:xfrm>
          <a:prstGeom prst="rect">
            <a:avLst/>
          </a:prstGeom>
        </p:spPr>
      </p:pic>
      <p:pic>
        <p:nvPicPr>
          <p:cNvPr id="36" name="图片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71295" y="2350909"/>
            <a:ext cx="585542" cy="476122"/>
          </a:xfrm>
          <a:prstGeom prst="rect">
            <a:avLst/>
          </a:prstGeom>
        </p:spPr>
      </p:pic>
      <p:grpSp>
        <p:nvGrpSpPr>
          <p:cNvPr id="41" name="组合 40"/>
          <p:cNvGrpSpPr/>
          <p:nvPr/>
        </p:nvGrpSpPr>
        <p:grpSpPr>
          <a:xfrm>
            <a:off x="5118544" y="5483315"/>
            <a:ext cx="6868591" cy="1077218"/>
            <a:chOff x="5118544" y="5483315"/>
            <a:chExt cx="6868591" cy="1077218"/>
          </a:xfrm>
        </p:grpSpPr>
        <p:sp>
          <p:nvSpPr>
            <p:cNvPr id="37" name="矩形 36"/>
            <p:cNvSpPr/>
            <p:nvPr/>
          </p:nvSpPr>
          <p:spPr>
            <a:xfrm>
              <a:off x="5891135" y="5483315"/>
              <a:ext cx="6096000" cy="1077218"/>
            </a:xfrm>
            <a:prstGeom prst="rect">
              <a:avLst/>
            </a:prstGeom>
          </p:spPr>
          <p:txBody>
            <a:bodyPr>
              <a:spAutoFit/>
            </a:bodyPr>
            <a:lstStyle/>
            <a:p>
              <a:pPr>
                <a:spcBef>
                  <a:spcPts val="1200"/>
                </a:spcBef>
              </a:pPr>
              <a:r>
                <a:rPr lang="en-US" altLang="zh-CN" sz="3200" b="1" dirty="0">
                  <a:ln w="0"/>
                  <a:solidFill>
                    <a:schemeClr val="accent1"/>
                  </a:solidFill>
                  <a:effectLst>
                    <a:outerShdw blurRad="38100" dist="25400" dir="5400000" algn="ctr" rotWithShape="0">
                      <a:srgbClr val="6E747A">
                        <a:alpha val="43000"/>
                      </a:srgbClr>
                    </a:outerShdw>
                  </a:effectLst>
                  <a:latin typeface="Book Antiqua" panose="02040602050305030304" pitchFamily="18" charset="0"/>
                </a:rPr>
                <a:t>The recognition algorithm need to improved.</a:t>
              </a:r>
            </a:p>
          </p:txBody>
        </p:sp>
        <p:pic>
          <p:nvPicPr>
            <p:cNvPr id="38" name="图片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18544" y="5674213"/>
              <a:ext cx="695422" cy="695422"/>
            </a:xfrm>
            <a:prstGeom prst="rect">
              <a:avLst/>
            </a:prstGeom>
          </p:spPr>
        </p:pic>
      </p:grpSp>
      <p:grpSp>
        <p:nvGrpSpPr>
          <p:cNvPr id="42" name="组合 41"/>
          <p:cNvGrpSpPr/>
          <p:nvPr/>
        </p:nvGrpSpPr>
        <p:grpSpPr>
          <a:xfrm>
            <a:off x="6477787" y="4149133"/>
            <a:ext cx="5506948" cy="1077218"/>
            <a:chOff x="5118544" y="5483315"/>
            <a:chExt cx="5506948" cy="1077218"/>
          </a:xfrm>
        </p:grpSpPr>
        <p:sp>
          <p:nvSpPr>
            <p:cNvPr id="43" name="矩形 42"/>
            <p:cNvSpPr/>
            <p:nvPr/>
          </p:nvSpPr>
          <p:spPr>
            <a:xfrm>
              <a:off x="5891135" y="5483315"/>
              <a:ext cx="4734357" cy="1077218"/>
            </a:xfrm>
            <a:prstGeom prst="rect">
              <a:avLst/>
            </a:prstGeom>
          </p:spPr>
          <p:txBody>
            <a:bodyPr wrap="square">
              <a:spAutoFit/>
            </a:bodyPr>
            <a:lstStyle/>
            <a:p>
              <a:pPr>
                <a:spcBef>
                  <a:spcPts val="1200"/>
                </a:spcBef>
              </a:pPr>
              <a:r>
                <a:rPr lang="en-US" altLang="zh-CN" sz="3200" b="1" dirty="0">
                  <a:ln w="0"/>
                  <a:solidFill>
                    <a:schemeClr val="accent1"/>
                  </a:solidFill>
                  <a:effectLst>
                    <a:outerShdw blurRad="38100" dist="25400" dir="5400000" algn="ctr" rotWithShape="0">
                      <a:srgbClr val="6E747A">
                        <a:alpha val="43000"/>
                      </a:srgbClr>
                    </a:outerShdw>
                  </a:effectLst>
                  <a:latin typeface="Book Antiqua" panose="02040602050305030304" pitchFamily="18" charset="0"/>
                </a:rPr>
                <a:t>Game performance need to be improved</a:t>
              </a:r>
            </a:p>
          </p:txBody>
        </p:sp>
        <p:pic>
          <p:nvPicPr>
            <p:cNvPr id="44" name="图片 4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18544" y="5674213"/>
              <a:ext cx="695422" cy="695422"/>
            </a:xfrm>
            <a:prstGeom prst="rect">
              <a:avLst/>
            </a:prstGeom>
          </p:spPr>
        </p:pic>
      </p:grpSp>
      <p:grpSp>
        <p:nvGrpSpPr>
          <p:cNvPr id="45" name="组合 44"/>
          <p:cNvGrpSpPr/>
          <p:nvPr/>
        </p:nvGrpSpPr>
        <p:grpSpPr>
          <a:xfrm>
            <a:off x="7833310" y="3120707"/>
            <a:ext cx="5530647" cy="695422"/>
            <a:chOff x="5118544" y="5674213"/>
            <a:chExt cx="5530647" cy="695422"/>
          </a:xfrm>
        </p:grpSpPr>
        <p:sp>
          <p:nvSpPr>
            <p:cNvPr id="46" name="矩形 45"/>
            <p:cNvSpPr/>
            <p:nvPr/>
          </p:nvSpPr>
          <p:spPr>
            <a:xfrm>
              <a:off x="5914834" y="5707755"/>
              <a:ext cx="4734357" cy="584775"/>
            </a:xfrm>
            <a:prstGeom prst="rect">
              <a:avLst/>
            </a:prstGeom>
          </p:spPr>
          <p:txBody>
            <a:bodyPr wrap="square">
              <a:spAutoFit/>
            </a:bodyPr>
            <a:lstStyle/>
            <a:p>
              <a:pPr>
                <a:spcBef>
                  <a:spcPts val="1200"/>
                </a:spcBef>
              </a:pPr>
              <a:r>
                <a:rPr lang="en-US" altLang="zh-CN" sz="3200" b="1" dirty="0" smtClean="0">
                  <a:ln w="0"/>
                  <a:solidFill>
                    <a:schemeClr val="accent1"/>
                  </a:solidFill>
                  <a:effectLst>
                    <a:outerShdw blurRad="38100" dist="25400" dir="5400000" algn="ctr" rotWithShape="0">
                      <a:srgbClr val="6E747A">
                        <a:alpha val="43000"/>
                      </a:srgbClr>
                    </a:outerShdw>
                  </a:effectLst>
                  <a:latin typeface="Book Antiqua" panose="02040602050305030304" pitchFamily="18" charset="0"/>
                </a:rPr>
                <a:t>Against Cheater</a:t>
              </a:r>
              <a:endParaRPr lang="en-US" altLang="zh-CN" sz="3200" b="1" dirty="0">
                <a:ln w="0"/>
                <a:solidFill>
                  <a:schemeClr val="accent1"/>
                </a:solidFill>
                <a:effectLst>
                  <a:outerShdw blurRad="38100" dist="25400" dir="5400000" algn="ctr" rotWithShape="0">
                    <a:srgbClr val="6E747A">
                      <a:alpha val="43000"/>
                    </a:srgbClr>
                  </a:outerShdw>
                </a:effectLst>
                <a:latin typeface="Book Antiqua" panose="02040602050305030304" pitchFamily="18" charset="0"/>
              </a:endParaRPr>
            </a:p>
          </p:txBody>
        </p:sp>
        <p:pic>
          <p:nvPicPr>
            <p:cNvPr id="47" name="图片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18544" y="5674213"/>
              <a:ext cx="695422" cy="695422"/>
            </a:xfrm>
            <a:prstGeom prst="rect">
              <a:avLst/>
            </a:prstGeom>
          </p:spPr>
        </p:pic>
      </p:grpSp>
    </p:spTree>
    <p:extLst>
      <p:ext uri="{BB962C8B-B14F-4D97-AF65-F5344CB8AC3E}">
        <p14:creationId xmlns:p14="http://schemas.microsoft.com/office/powerpoint/2010/main" val="203321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16" presetClass="entr" presetSubtype="37"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outVertical)">
                                      <p:cBhvr>
                                        <p:cTn id="13" dur="500"/>
                                        <p:tgtEl>
                                          <p:spTgt spid="6"/>
                                        </p:tgtEl>
                                      </p:cBhvr>
                                    </p:animEffect>
                                  </p:childTnLst>
                                </p:cTn>
                              </p:par>
                              <p:par>
                                <p:cTn id="14" presetID="2" presetClass="entr" presetSubtype="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0-#ppt_h/2"/>
                                          </p:val>
                                        </p:tav>
                                        <p:tav tm="100000">
                                          <p:val>
                                            <p:strVal val="#ppt_y"/>
                                          </p:val>
                                        </p:tav>
                                      </p:tavLst>
                                    </p:anim>
                                  </p:childTnLst>
                                </p:cTn>
                              </p:par>
                              <p:par>
                                <p:cTn id="18" presetID="42" presetClass="entr" presetSubtype="0" fill="hold" grpId="0" nodeType="with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300"/>
                                        <p:tgtEl>
                                          <p:spTgt spid="8"/>
                                        </p:tgtEl>
                                      </p:cBhvr>
                                    </p:animEffect>
                                    <p:anim calcmode="lin" valueType="num">
                                      <p:cBhvr>
                                        <p:cTn id="21" dur="300" fill="hold"/>
                                        <p:tgtEl>
                                          <p:spTgt spid="8"/>
                                        </p:tgtEl>
                                        <p:attrNameLst>
                                          <p:attrName>ppt_x</p:attrName>
                                        </p:attrNameLst>
                                      </p:cBhvr>
                                      <p:tavLst>
                                        <p:tav tm="0">
                                          <p:val>
                                            <p:strVal val="#ppt_x"/>
                                          </p:val>
                                        </p:tav>
                                        <p:tav tm="100000">
                                          <p:val>
                                            <p:strVal val="#ppt_x"/>
                                          </p:val>
                                        </p:tav>
                                      </p:tavLst>
                                    </p:anim>
                                    <p:anim calcmode="lin" valueType="num">
                                      <p:cBhvr>
                                        <p:cTn id="22" dur="300" fill="hold"/>
                                        <p:tgtEl>
                                          <p:spTgt spid="8"/>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300"/>
                                        <p:tgtEl>
                                          <p:spTgt spid="9"/>
                                        </p:tgtEl>
                                      </p:cBhvr>
                                    </p:animEffect>
                                    <p:anim calcmode="lin" valueType="num">
                                      <p:cBhvr>
                                        <p:cTn id="26" dur="300" fill="hold"/>
                                        <p:tgtEl>
                                          <p:spTgt spid="9"/>
                                        </p:tgtEl>
                                        <p:attrNameLst>
                                          <p:attrName>ppt_x</p:attrName>
                                        </p:attrNameLst>
                                      </p:cBhvr>
                                      <p:tavLst>
                                        <p:tav tm="0">
                                          <p:val>
                                            <p:strVal val="#ppt_x"/>
                                          </p:val>
                                        </p:tav>
                                        <p:tav tm="100000">
                                          <p:val>
                                            <p:strVal val="#ppt_x"/>
                                          </p:val>
                                        </p:tav>
                                      </p:tavLst>
                                    </p:anim>
                                    <p:anim calcmode="lin" valueType="num">
                                      <p:cBhvr>
                                        <p:cTn id="27" dur="30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8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par>
                          <p:cTn id="32" fill="hold">
                            <p:stCondLst>
                              <p:cond delay="1300"/>
                            </p:stCondLst>
                            <p:childTnLst>
                              <p:par>
                                <p:cTn id="33" presetID="21" presetClass="entr" presetSubtype="1"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heel(1)">
                                      <p:cBhvr>
                                        <p:cTn id="35" dur="500"/>
                                        <p:tgtEl>
                                          <p:spTgt spid="11"/>
                                        </p:tgtEl>
                                      </p:cBhvr>
                                    </p:animEffect>
                                  </p:childTnLst>
                                </p:cTn>
                              </p:par>
                            </p:childTnLst>
                          </p:cTn>
                        </p:par>
                        <p:par>
                          <p:cTn id="36" fill="hold">
                            <p:stCondLst>
                              <p:cond delay="1800"/>
                            </p:stCondLst>
                            <p:childTnLst>
                              <p:par>
                                <p:cTn id="37" presetID="42"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anim calcmode="lin" valueType="num">
                                      <p:cBhvr>
                                        <p:cTn id="40" dur="500" fill="hold"/>
                                        <p:tgtEl>
                                          <p:spTgt spid="12"/>
                                        </p:tgtEl>
                                        <p:attrNameLst>
                                          <p:attrName>ppt_x</p:attrName>
                                        </p:attrNameLst>
                                      </p:cBhvr>
                                      <p:tavLst>
                                        <p:tav tm="0">
                                          <p:val>
                                            <p:strVal val="#ppt_x"/>
                                          </p:val>
                                        </p:tav>
                                        <p:tav tm="100000">
                                          <p:val>
                                            <p:strVal val="#ppt_x"/>
                                          </p:val>
                                        </p:tav>
                                      </p:tavLst>
                                    </p:anim>
                                    <p:anim calcmode="lin" valueType="num">
                                      <p:cBhvr>
                                        <p:cTn id="41" dur="500" fill="hold"/>
                                        <p:tgtEl>
                                          <p:spTgt spid="12"/>
                                        </p:tgtEl>
                                        <p:attrNameLst>
                                          <p:attrName>ppt_y</p:attrName>
                                        </p:attrNameLst>
                                      </p:cBhvr>
                                      <p:tavLst>
                                        <p:tav tm="0">
                                          <p:val>
                                            <p:strVal val="#ppt_y+.1"/>
                                          </p:val>
                                        </p:tav>
                                        <p:tav tm="100000">
                                          <p:val>
                                            <p:strVal val="#ppt_y"/>
                                          </p:val>
                                        </p:tav>
                                      </p:tavLst>
                                    </p:anim>
                                  </p:childTnLst>
                                </p:cTn>
                              </p:par>
                            </p:childTnLst>
                          </p:cTn>
                        </p:par>
                        <p:par>
                          <p:cTn id="42" fill="hold">
                            <p:stCondLst>
                              <p:cond delay="2300"/>
                            </p:stCondLst>
                            <p:childTnLst>
                              <p:par>
                                <p:cTn id="43" presetID="21" presetClass="entr" presetSubtype="1"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heel(1)">
                                      <p:cBhvr>
                                        <p:cTn id="45" dur="500"/>
                                        <p:tgtEl>
                                          <p:spTgt spid="13"/>
                                        </p:tgtEl>
                                      </p:cBhvr>
                                    </p:animEffect>
                                  </p:childTnLst>
                                </p:cTn>
                              </p:par>
                            </p:childTnLst>
                          </p:cTn>
                        </p:par>
                        <p:par>
                          <p:cTn id="46" fill="hold">
                            <p:stCondLst>
                              <p:cond delay="2800"/>
                            </p:stCondLst>
                            <p:childTnLst>
                              <p:par>
                                <p:cTn id="47" presetID="42"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anim calcmode="lin" valueType="num">
                                      <p:cBhvr>
                                        <p:cTn id="50" dur="500" fill="hold"/>
                                        <p:tgtEl>
                                          <p:spTgt spid="14"/>
                                        </p:tgtEl>
                                        <p:attrNameLst>
                                          <p:attrName>ppt_x</p:attrName>
                                        </p:attrNameLst>
                                      </p:cBhvr>
                                      <p:tavLst>
                                        <p:tav tm="0">
                                          <p:val>
                                            <p:strVal val="#ppt_x"/>
                                          </p:val>
                                        </p:tav>
                                        <p:tav tm="100000">
                                          <p:val>
                                            <p:strVal val="#ppt_x"/>
                                          </p:val>
                                        </p:tav>
                                      </p:tavLst>
                                    </p:anim>
                                    <p:anim calcmode="lin" valueType="num">
                                      <p:cBhvr>
                                        <p:cTn id="51" dur="500" fill="hold"/>
                                        <p:tgtEl>
                                          <p:spTgt spid="14"/>
                                        </p:tgtEl>
                                        <p:attrNameLst>
                                          <p:attrName>ppt_y</p:attrName>
                                        </p:attrNameLst>
                                      </p:cBhvr>
                                      <p:tavLst>
                                        <p:tav tm="0">
                                          <p:val>
                                            <p:strVal val="#ppt_y+.1"/>
                                          </p:val>
                                        </p:tav>
                                        <p:tav tm="100000">
                                          <p:val>
                                            <p:strVal val="#ppt_y"/>
                                          </p:val>
                                        </p:tav>
                                      </p:tavLst>
                                    </p:anim>
                                  </p:childTnLst>
                                </p:cTn>
                              </p:par>
                            </p:childTnLst>
                          </p:cTn>
                        </p:par>
                        <p:par>
                          <p:cTn id="52" fill="hold">
                            <p:stCondLst>
                              <p:cond delay="3300"/>
                            </p:stCondLst>
                            <p:childTnLst>
                              <p:par>
                                <p:cTn id="53" presetID="21" presetClass="entr" presetSubtype="1"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heel(1)">
                                      <p:cBhvr>
                                        <p:cTn id="55" dur="500"/>
                                        <p:tgtEl>
                                          <p:spTgt spid="15"/>
                                        </p:tgtEl>
                                      </p:cBhvr>
                                    </p:animEffect>
                                  </p:childTnLst>
                                </p:cTn>
                              </p:par>
                            </p:childTnLst>
                          </p:cTn>
                        </p:par>
                        <p:par>
                          <p:cTn id="56" fill="hold">
                            <p:stCondLst>
                              <p:cond delay="3800"/>
                            </p:stCondLst>
                            <p:childTnLst>
                              <p:par>
                                <p:cTn id="57" presetID="42" presetClass="entr" presetSubtype="0"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anim calcmode="lin" valueType="num">
                                      <p:cBhvr>
                                        <p:cTn id="60" dur="500" fill="hold"/>
                                        <p:tgtEl>
                                          <p:spTgt spid="16"/>
                                        </p:tgtEl>
                                        <p:attrNameLst>
                                          <p:attrName>ppt_x</p:attrName>
                                        </p:attrNameLst>
                                      </p:cBhvr>
                                      <p:tavLst>
                                        <p:tav tm="0">
                                          <p:val>
                                            <p:strVal val="#ppt_x"/>
                                          </p:val>
                                        </p:tav>
                                        <p:tav tm="100000">
                                          <p:val>
                                            <p:strVal val="#ppt_x"/>
                                          </p:val>
                                        </p:tav>
                                      </p:tavLst>
                                    </p:anim>
                                    <p:anim calcmode="lin" valueType="num">
                                      <p:cBhvr>
                                        <p:cTn id="61"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200"/>
                                        <p:tgtEl>
                                          <p:spTgt spid="10"/>
                                        </p:tgtEl>
                                      </p:cBhvr>
                                    </p:animEffect>
                                    <p:set>
                                      <p:cBhvr>
                                        <p:cTn id="66" dur="1" fill="hold">
                                          <p:stCondLst>
                                            <p:cond delay="199"/>
                                          </p:stCondLst>
                                        </p:cTn>
                                        <p:tgtEl>
                                          <p:spTgt spid="10"/>
                                        </p:tgtEl>
                                        <p:attrNameLst>
                                          <p:attrName>style.visibility</p:attrName>
                                        </p:attrNameLst>
                                      </p:cBhvr>
                                      <p:to>
                                        <p:strVal val="hidden"/>
                                      </p:to>
                                    </p:set>
                                  </p:childTnLst>
                                </p:cTn>
                              </p:par>
                              <p:par>
                                <p:cTn id="67" presetID="42" presetClass="path" presetSubtype="0" accel="50000" decel="50000" fill="hold" nodeType="withEffect">
                                  <p:stCondLst>
                                    <p:cond delay="0"/>
                                  </p:stCondLst>
                                  <p:childTnLst>
                                    <p:animMotion origin="layout" path="M 1.45833E-6 -7.40741E-7 L -0.0569 -0.33981 " pathEditMode="relative" rAng="0" ptsTypes="AA">
                                      <p:cBhvr>
                                        <p:cTn id="68" dur="500" fill="hold"/>
                                        <p:tgtEl>
                                          <p:spTgt spid="11"/>
                                        </p:tgtEl>
                                        <p:attrNameLst>
                                          <p:attrName>ppt_x</p:attrName>
                                          <p:attrName>ppt_y</p:attrName>
                                        </p:attrNameLst>
                                      </p:cBhvr>
                                      <p:rCtr x="-2852" y="-16991"/>
                                    </p:animMotion>
                                  </p:childTnLst>
                                </p:cTn>
                              </p:par>
                              <p:par>
                                <p:cTn id="69" presetID="42" presetClass="path" presetSubtype="0" accel="50000" decel="50000" fill="hold" nodeType="withEffect">
                                  <p:stCondLst>
                                    <p:cond delay="0"/>
                                  </p:stCondLst>
                                  <p:childTnLst>
                                    <p:animMotion origin="layout" path="M 1.04167E-6 -4.07407E-6 L -0.38841 0.15672 " pathEditMode="relative" rAng="0" ptsTypes="AA">
                                      <p:cBhvr>
                                        <p:cTn id="70" dur="500" fill="hold"/>
                                        <p:tgtEl>
                                          <p:spTgt spid="13"/>
                                        </p:tgtEl>
                                        <p:attrNameLst>
                                          <p:attrName>ppt_x</p:attrName>
                                          <p:attrName>ppt_y</p:attrName>
                                        </p:attrNameLst>
                                      </p:cBhvr>
                                      <p:rCtr x="-19427" y="7824"/>
                                    </p:animMotion>
                                  </p:childTnLst>
                                </p:cTn>
                              </p:par>
                              <p:par>
                                <p:cTn id="71" presetID="42" presetClass="path" presetSubtype="0" accel="50000" decel="50000" fill="hold" nodeType="withEffect">
                                  <p:stCondLst>
                                    <p:cond delay="0"/>
                                  </p:stCondLst>
                                  <p:childTnLst>
                                    <p:animMotion origin="layout" path="M -2.70833E-6 3.33333E-6 L -0.772 0.02291 " pathEditMode="relative" rAng="0" ptsTypes="AA">
                                      <p:cBhvr>
                                        <p:cTn id="72" dur="500" fill="hold"/>
                                        <p:tgtEl>
                                          <p:spTgt spid="15"/>
                                        </p:tgtEl>
                                        <p:attrNameLst>
                                          <p:attrName>ppt_x</p:attrName>
                                          <p:attrName>ppt_y</p:attrName>
                                        </p:attrNameLst>
                                      </p:cBhvr>
                                      <p:rCtr x="-38607" y="1134"/>
                                    </p:animMotion>
                                  </p:childTnLst>
                                </p:cTn>
                              </p:par>
                              <p:par>
                                <p:cTn id="73" presetID="10" presetClass="exit" presetSubtype="0" fill="hold" grpId="1" nodeType="withEffect">
                                  <p:stCondLst>
                                    <p:cond delay="0"/>
                                  </p:stCondLst>
                                  <p:childTnLst>
                                    <p:animEffect transition="out" filter="fade">
                                      <p:cBhvr>
                                        <p:cTn id="74" dur="500"/>
                                        <p:tgtEl>
                                          <p:spTgt spid="12"/>
                                        </p:tgtEl>
                                      </p:cBhvr>
                                    </p:animEffect>
                                    <p:set>
                                      <p:cBhvr>
                                        <p:cTn id="75" dur="1" fill="hold">
                                          <p:stCondLst>
                                            <p:cond delay="499"/>
                                          </p:stCondLst>
                                        </p:cTn>
                                        <p:tgtEl>
                                          <p:spTgt spid="12"/>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4"/>
                                        </p:tgtEl>
                                      </p:cBhvr>
                                    </p:animEffect>
                                    <p:set>
                                      <p:cBhvr>
                                        <p:cTn id="78" dur="1" fill="hold">
                                          <p:stCondLst>
                                            <p:cond delay="499"/>
                                          </p:stCondLst>
                                        </p:cTn>
                                        <p:tgtEl>
                                          <p:spTgt spid="14"/>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6"/>
                                        </p:tgtEl>
                                      </p:cBhvr>
                                    </p:animEffect>
                                    <p:set>
                                      <p:cBhvr>
                                        <p:cTn id="81" dur="1" fill="hold">
                                          <p:stCondLst>
                                            <p:cond delay="499"/>
                                          </p:stCondLst>
                                        </p:cTn>
                                        <p:tgtEl>
                                          <p:spTgt spid="16"/>
                                        </p:tgtEl>
                                        <p:attrNameLst>
                                          <p:attrName>style.visibility</p:attrName>
                                        </p:attrNameLst>
                                      </p:cBhvr>
                                      <p:to>
                                        <p:strVal val="hidden"/>
                                      </p:to>
                                    </p:se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left)">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path" presetSubtype="0" decel="100000" fill="hold" nodeType="clickEffect">
                                  <p:stCondLst>
                                    <p:cond delay="0"/>
                                  </p:stCondLst>
                                  <p:childTnLst>
                                    <p:animMotion origin="layout" path="M -0.50704 1.18055 L 0.03516 0.21389 " pathEditMode="relative" rAng="0" ptsTypes="AA">
                                      <p:cBhvr>
                                        <p:cTn id="89" dur="800" fill="hold"/>
                                        <p:tgtEl>
                                          <p:spTgt spid="21"/>
                                        </p:tgtEl>
                                        <p:attrNameLst>
                                          <p:attrName>ppt_x</p:attrName>
                                          <p:attrName>ppt_y</p:attrName>
                                        </p:attrNameLst>
                                      </p:cBhvr>
                                      <p:rCtr x="27109" y="-48333"/>
                                    </p:animMotion>
                                  </p:childTnLst>
                                </p:cTn>
                              </p:par>
                              <p:par>
                                <p:cTn id="90" presetID="49" presetClass="entr" presetSubtype="0" decel="100000" fill="hold" nodeType="withEffect">
                                  <p:stCondLst>
                                    <p:cond delay="0"/>
                                  </p:stCondLst>
                                  <p:childTnLst>
                                    <p:set>
                                      <p:cBhvr>
                                        <p:cTn id="91" dur="1" fill="hold">
                                          <p:stCondLst>
                                            <p:cond delay="0"/>
                                          </p:stCondLst>
                                        </p:cTn>
                                        <p:tgtEl>
                                          <p:spTgt spid="27"/>
                                        </p:tgtEl>
                                        <p:attrNameLst>
                                          <p:attrName>style.visibility</p:attrName>
                                        </p:attrNameLst>
                                      </p:cBhvr>
                                      <p:to>
                                        <p:strVal val="visible"/>
                                      </p:to>
                                    </p:set>
                                    <p:anim calcmode="lin" valueType="num">
                                      <p:cBhvr>
                                        <p:cTn id="92" dur="200" fill="hold"/>
                                        <p:tgtEl>
                                          <p:spTgt spid="27"/>
                                        </p:tgtEl>
                                        <p:attrNameLst>
                                          <p:attrName>ppt_w</p:attrName>
                                        </p:attrNameLst>
                                      </p:cBhvr>
                                      <p:tavLst>
                                        <p:tav tm="0">
                                          <p:val>
                                            <p:fltVal val="0"/>
                                          </p:val>
                                        </p:tav>
                                        <p:tav tm="100000">
                                          <p:val>
                                            <p:strVal val="#ppt_w"/>
                                          </p:val>
                                        </p:tav>
                                      </p:tavLst>
                                    </p:anim>
                                    <p:anim calcmode="lin" valueType="num">
                                      <p:cBhvr>
                                        <p:cTn id="93" dur="200" fill="hold"/>
                                        <p:tgtEl>
                                          <p:spTgt spid="27"/>
                                        </p:tgtEl>
                                        <p:attrNameLst>
                                          <p:attrName>ppt_h</p:attrName>
                                        </p:attrNameLst>
                                      </p:cBhvr>
                                      <p:tavLst>
                                        <p:tav tm="0">
                                          <p:val>
                                            <p:fltVal val="0"/>
                                          </p:val>
                                        </p:tav>
                                        <p:tav tm="100000">
                                          <p:val>
                                            <p:strVal val="#ppt_h"/>
                                          </p:val>
                                        </p:tav>
                                      </p:tavLst>
                                    </p:anim>
                                    <p:anim calcmode="lin" valueType="num">
                                      <p:cBhvr>
                                        <p:cTn id="94" dur="200" fill="hold"/>
                                        <p:tgtEl>
                                          <p:spTgt spid="27"/>
                                        </p:tgtEl>
                                        <p:attrNameLst>
                                          <p:attrName>style.rotation</p:attrName>
                                        </p:attrNameLst>
                                      </p:cBhvr>
                                      <p:tavLst>
                                        <p:tav tm="0">
                                          <p:val>
                                            <p:fltVal val="360"/>
                                          </p:val>
                                        </p:tav>
                                        <p:tav tm="100000">
                                          <p:val>
                                            <p:fltVal val="0"/>
                                          </p:val>
                                        </p:tav>
                                      </p:tavLst>
                                    </p:anim>
                                    <p:animEffect transition="in" filter="fade">
                                      <p:cBhvr>
                                        <p:cTn id="95" dur="200"/>
                                        <p:tgtEl>
                                          <p:spTgt spid="27"/>
                                        </p:tgtEl>
                                      </p:cBhvr>
                                    </p:animEffect>
                                  </p:childTnLst>
                                </p:cTn>
                              </p:par>
                              <p:par>
                                <p:cTn id="96" presetID="49" presetClass="entr" presetSubtype="0" decel="100000" fill="hold" nodeType="withEffect">
                                  <p:stCondLst>
                                    <p:cond delay="50"/>
                                  </p:stCondLst>
                                  <p:childTnLst>
                                    <p:set>
                                      <p:cBhvr>
                                        <p:cTn id="97" dur="1" fill="hold">
                                          <p:stCondLst>
                                            <p:cond delay="0"/>
                                          </p:stCondLst>
                                        </p:cTn>
                                        <p:tgtEl>
                                          <p:spTgt spid="31"/>
                                        </p:tgtEl>
                                        <p:attrNameLst>
                                          <p:attrName>style.visibility</p:attrName>
                                        </p:attrNameLst>
                                      </p:cBhvr>
                                      <p:to>
                                        <p:strVal val="visible"/>
                                      </p:to>
                                    </p:set>
                                    <p:anim calcmode="lin" valueType="num">
                                      <p:cBhvr>
                                        <p:cTn id="98" dur="200" fill="hold"/>
                                        <p:tgtEl>
                                          <p:spTgt spid="31"/>
                                        </p:tgtEl>
                                        <p:attrNameLst>
                                          <p:attrName>ppt_w</p:attrName>
                                        </p:attrNameLst>
                                      </p:cBhvr>
                                      <p:tavLst>
                                        <p:tav tm="0">
                                          <p:val>
                                            <p:fltVal val="0"/>
                                          </p:val>
                                        </p:tav>
                                        <p:tav tm="100000">
                                          <p:val>
                                            <p:strVal val="#ppt_w"/>
                                          </p:val>
                                        </p:tav>
                                      </p:tavLst>
                                    </p:anim>
                                    <p:anim calcmode="lin" valueType="num">
                                      <p:cBhvr>
                                        <p:cTn id="99" dur="200" fill="hold"/>
                                        <p:tgtEl>
                                          <p:spTgt spid="31"/>
                                        </p:tgtEl>
                                        <p:attrNameLst>
                                          <p:attrName>ppt_h</p:attrName>
                                        </p:attrNameLst>
                                      </p:cBhvr>
                                      <p:tavLst>
                                        <p:tav tm="0">
                                          <p:val>
                                            <p:fltVal val="0"/>
                                          </p:val>
                                        </p:tav>
                                        <p:tav tm="100000">
                                          <p:val>
                                            <p:strVal val="#ppt_h"/>
                                          </p:val>
                                        </p:tav>
                                      </p:tavLst>
                                    </p:anim>
                                    <p:anim calcmode="lin" valueType="num">
                                      <p:cBhvr>
                                        <p:cTn id="100" dur="200" fill="hold"/>
                                        <p:tgtEl>
                                          <p:spTgt spid="31"/>
                                        </p:tgtEl>
                                        <p:attrNameLst>
                                          <p:attrName>style.rotation</p:attrName>
                                        </p:attrNameLst>
                                      </p:cBhvr>
                                      <p:tavLst>
                                        <p:tav tm="0">
                                          <p:val>
                                            <p:fltVal val="360"/>
                                          </p:val>
                                        </p:tav>
                                        <p:tav tm="100000">
                                          <p:val>
                                            <p:fltVal val="0"/>
                                          </p:val>
                                        </p:tav>
                                      </p:tavLst>
                                    </p:anim>
                                    <p:animEffect transition="in" filter="fade">
                                      <p:cBhvr>
                                        <p:cTn id="101" dur="200"/>
                                        <p:tgtEl>
                                          <p:spTgt spid="31"/>
                                        </p:tgtEl>
                                      </p:cBhvr>
                                    </p:animEffect>
                                  </p:childTnLst>
                                </p:cTn>
                              </p:par>
                              <p:par>
                                <p:cTn id="102" presetID="49" presetClass="entr" presetSubtype="0" decel="100000" fill="hold" nodeType="withEffect">
                                  <p:stCondLst>
                                    <p:cond delay="100"/>
                                  </p:stCondLst>
                                  <p:childTnLst>
                                    <p:set>
                                      <p:cBhvr>
                                        <p:cTn id="103" dur="1" fill="hold">
                                          <p:stCondLst>
                                            <p:cond delay="0"/>
                                          </p:stCondLst>
                                        </p:cTn>
                                        <p:tgtEl>
                                          <p:spTgt spid="28"/>
                                        </p:tgtEl>
                                        <p:attrNameLst>
                                          <p:attrName>style.visibility</p:attrName>
                                        </p:attrNameLst>
                                      </p:cBhvr>
                                      <p:to>
                                        <p:strVal val="visible"/>
                                      </p:to>
                                    </p:set>
                                    <p:anim calcmode="lin" valueType="num">
                                      <p:cBhvr>
                                        <p:cTn id="104" dur="200" fill="hold"/>
                                        <p:tgtEl>
                                          <p:spTgt spid="28"/>
                                        </p:tgtEl>
                                        <p:attrNameLst>
                                          <p:attrName>ppt_w</p:attrName>
                                        </p:attrNameLst>
                                      </p:cBhvr>
                                      <p:tavLst>
                                        <p:tav tm="0">
                                          <p:val>
                                            <p:fltVal val="0"/>
                                          </p:val>
                                        </p:tav>
                                        <p:tav tm="100000">
                                          <p:val>
                                            <p:strVal val="#ppt_w"/>
                                          </p:val>
                                        </p:tav>
                                      </p:tavLst>
                                    </p:anim>
                                    <p:anim calcmode="lin" valueType="num">
                                      <p:cBhvr>
                                        <p:cTn id="105" dur="200" fill="hold"/>
                                        <p:tgtEl>
                                          <p:spTgt spid="28"/>
                                        </p:tgtEl>
                                        <p:attrNameLst>
                                          <p:attrName>ppt_h</p:attrName>
                                        </p:attrNameLst>
                                      </p:cBhvr>
                                      <p:tavLst>
                                        <p:tav tm="0">
                                          <p:val>
                                            <p:fltVal val="0"/>
                                          </p:val>
                                        </p:tav>
                                        <p:tav tm="100000">
                                          <p:val>
                                            <p:strVal val="#ppt_h"/>
                                          </p:val>
                                        </p:tav>
                                      </p:tavLst>
                                    </p:anim>
                                    <p:anim calcmode="lin" valueType="num">
                                      <p:cBhvr>
                                        <p:cTn id="106" dur="200" fill="hold"/>
                                        <p:tgtEl>
                                          <p:spTgt spid="28"/>
                                        </p:tgtEl>
                                        <p:attrNameLst>
                                          <p:attrName>style.rotation</p:attrName>
                                        </p:attrNameLst>
                                      </p:cBhvr>
                                      <p:tavLst>
                                        <p:tav tm="0">
                                          <p:val>
                                            <p:fltVal val="360"/>
                                          </p:val>
                                        </p:tav>
                                        <p:tav tm="100000">
                                          <p:val>
                                            <p:fltVal val="0"/>
                                          </p:val>
                                        </p:tav>
                                      </p:tavLst>
                                    </p:anim>
                                    <p:animEffect transition="in" filter="fade">
                                      <p:cBhvr>
                                        <p:cTn id="107" dur="200"/>
                                        <p:tgtEl>
                                          <p:spTgt spid="28"/>
                                        </p:tgtEl>
                                      </p:cBhvr>
                                    </p:animEffect>
                                  </p:childTnLst>
                                </p:cTn>
                              </p:par>
                              <p:par>
                                <p:cTn id="108" presetID="49" presetClass="entr" presetSubtype="0" decel="100000" fill="hold" nodeType="withEffect">
                                  <p:stCondLst>
                                    <p:cond delay="200"/>
                                  </p:stCondLst>
                                  <p:childTnLst>
                                    <p:set>
                                      <p:cBhvr>
                                        <p:cTn id="109" dur="1" fill="hold">
                                          <p:stCondLst>
                                            <p:cond delay="0"/>
                                          </p:stCondLst>
                                        </p:cTn>
                                        <p:tgtEl>
                                          <p:spTgt spid="29"/>
                                        </p:tgtEl>
                                        <p:attrNameLst>
                                          <p:attrName>style.visibility</p:attrName>
                                        </p:attrNameLst>
                                      </p:cBhvr>
                                      <p:to>
                                        <p:strVal val="visible"/>
                                      </p:to>
                                    </p:set>
                                    <p:anim calcmode="lin" valueType="num">
                                      <p:cBhvr>
                                        <p:cTn id="110" dur="200" fill="hold"/>
                                        <p:tgtEl>
                                          <p:spTgt spid="29"/>
                                        </p:tgtEl>
                                        <p:attrNameLst>
                                          <p:attrName>ppt_w</p:attrName>
                                        </p:attrNameLst>
                                      </p:cBhvr>
                                      <p:tavLst>
                                        <p:tav tm="0">
                                          <p:val>
                                            <p:fltVal val="0"/>
                                          </p:val>
                                        </p:tav>
                                        <p:tav tm="100000">
                                          <p:val>
                                            <p:strVal val="#ppt_w"/>
                                          </p:val>
                                        </p:tav>
                                      </p:tavLst>
                                    </p:anim>
                                    <p:anim calcmode="lin" valueType="num">
                                      <p:cBhvr>
                                        <p:cTn id="111" dur="200" fill="hold"/>
                                        <p:tgtEl>
                                          <p:spTgt spid="29"/>
                                        </p:tgtEl>
                                        <p:attrNameLst>
                                          <p:attrName>ppt_h</p:attrName>
                                        </p:attrNameLst>
                                      </p:cBhvr>
                                      <p:tavLst>
                                        <p:tav tm="0">
                                          <p:val>
                                            <p:fltVal val="0"/>
                                          </p:val>
                                        </p:tav>
                                        <p:tav tm="100000">
                                          <p:val>
                                            <p:strVal val="#ppt_h"/>
                                          </p:val>
                                        </p:tav>
                                      </p:tavLst>
                                    </p:anim>
                                    <p:anim calcmode="lin" valueType="num">
                                      <p:cBhvr>
                                        <p:cTn id="112" dur="200" fill="hold"/>
                                        <p:tgtEl>
                                          <p:spTgt spid="29"/>
                                        </p:tgtEl>
                                        <p:attrNameLst>
                                          <p:attrName>style.rotation</p:attrName>
                                        </p:attrNameLst>
                                      </p:cBhvr>
                                      <p:tavLst>
                                        <p:tav tm="0">
                                          <p:val>
                                            <p:fltVal val="360"/>
                                          </p:val>
                                        </p:tav>
                                        <p:tav tm="100000">
                                          <p:val>
                                            <p:fltVal val="0"/>
                                          </p:val>
                                        </p:tav>
                                      </p:tavLst>
                                    </p:anim>
                                    <p:animEffect transition="in" filter="fade">
                                      <p:cBhvr>
                                        <p:cTn id="113" dur="200"/>
                                        <p:tgtEl>
                                          <p:spTgt spid="29"/>
                                        </p:tgtEl>
                                      </p:cBhvr>
                                    </p:animEffect>
                                  </p:childTnLst>
                                </p:cTn>
                              </p:par>
                              <p:par>
                                <p:cTn id="114" presetID="49" presetClass="entr" presetSubtype="0" decel="100000" fill="hold" nodeType="withEffect">
                                  <p:stCondLst>
                                    <p:cond delay="200"/>
                                  </p:stCondLst>
                                  <p:childTnLst>
                                    <p:set>
                                      <p:cBhvr>
                                        <p:cTn id="115" dur="1" fill="hold">
                                          <p:stCondLst>
                                            <p:cond delay="0"/>
                                          </p:stCondLst>
                                        </p:cTn>
                                        <p:tgtEl>
                                          <p:spTgt spid="35"/>
                                        </p:tgtEl>
                                        <p:attrNameLst>
                                          <p:attrName>style.visibility</p:attrName>
                                        </p:attrNameLst>
                                      </p:cBhvr>
                                      <p:to>
                                        <p:strVal val="visible"/>
                                      </p:to>
                                    </p:set>
                                    <p:anim calcmode="lin" valueType="num">
                                      <p:cBhvr>
                                        <p:cTn id="116" dur="200" fill="hold"/>
                                        <p:tgtEl>
                                          <p:spTgt spid="35"/>
                                        </p:tgtEl>
                                        <p:attrNameLst>
                                          <p:attrName>ppt_w</p:attrName>
                                        </p:attrNameLst>
                                      </p:cBhvr>
                                      <p:tavLst>
                                        <p:tav tm="0">
                                          <p:val>
                                            <p:fltVal val="0"/>
                                          </p:val>
                                        </p:tav>
                                        <p:tav tm="100000">
                                          <p:val>
                                            <p:strVal val="#ppt_w"/>
                                          </p:val>
                                        </p:tav>
                                      </p:tavLst>
                                    </p:anim>
                                    <p:anim calcmode="lin" valueType="num">
                                      <p:cBhvr>
                                        <p:cTn id="117" dur="200" fill="hold"/>
                                        <p:tgtEl>
                                          <p:spTgt spid="35"/>
                                        </p:tgtEl>
                                        <p:attrNameLst>
                                          <p:attrName>ppt_h</p:attrName>
                                        </p:attrNameLst>
                                      </p:cBhvr>
                                      <p:tavLst>
                                        <p:tav tm="0">
                                          <p:val>
                                            <p:fltVal val="0"/>
                                          </p:val>
                                        </p:tav>
                                        <p:tav tm="100000">
                                          <p:val>
                                            <p:strVal val="#ppt_h"/>
                                          </p:val>
                                        </p:tav>
                                      </p:tavLst>
                                    </p:anim>
                                    <p:anim calcmode="lin" valueType="num">
                                      <p:cBhvr>
                                        <p:cTn id="118" dur="200" fill="hold"/>
                                        <p:tgtEl>
                                          <p:spTgt spid="35"/>
                                        </p:tgtEl>
                                        <p:attrNameLst>
                                          <p:attrName>style.rotation</p:attrName>
                                        </p:attrNameLst>
                                      </p:cBhvr>
                                      <p:tavLst>
                                        <p:tav tm="0">
                                          <p:val>
                                            <p:fltVal val="360"/>
                                          </p:val>
                                        </p:tav>
                                        <p:tav tm="100000">
                                          <p:val>
                                            <p:fltVal val="0"/>
                                          </p:val>
                                        </p:tav>
                                      </p:tavLst>
                                    </p:anim>
                                    <p:animEffect transition="in" filter="fade">
                                      <p:cBhvr>
                                        <p:cTn id="119" dur="200"/>
                                        <p:tgtEl>
                                          <p:spTgt spid="35"/>
                                        </p:tgtEl>
                                      </p:cBhvr>
                                    </p:animEffect>
                                  </p:childTnLst>
                                </p:cTn>
                              </p:par>
                              <p:par>
                                <p:cTn id="120" presetID="49" presetClass="entr" presetSubtype="0" decel="100000" fill="hold" nodeType="withEffect">
                                  <p:stCondLst>
                                    <p:cond delay="300"/>
                                  </p:stCondLst>
                                  <p:childTnLst>
                                    <p:set>
                                      <p:cBhvr>
                                        <p:cTn id="121" dur="1" fill="hold">
                                          <p:stCondLst>
                                            <p:cond delay="0"/>
                                          </p:stCondLst>
                                        </p:cTn>
                                        <p:tgtEl>
                                          <p:spTgt spid="30"/>
                                        </p:tgtEl>
                                        <p:attrNameLst>
                                          <p:attrName>style.visibility</p:attrName>
                                        </p:attrNameLst>
                                      </p:cBhvr>
                                      <p:to>
                                        <p:strVal val="visible"/>
                                      </p:to>
                                    </p:set>
                                    <p:anim calcmode="lin" valueType="num">
                                      <p:cBhvr>
                                        <p:cTn id="122" dur="200" fill="hold"/>
                                        <p:tgtEl>
                                          <p:spTgt spid="30"/>
                                        </p:tgtEl>
                                        <p:attrNameLst>
                                          <p:attrName>ppt_w</p:attrName>
                                        </p:attrNameLst>
                                      </p:cBhvr>
                                      <p:tavLst>
                                        <p:tav tm="0">
                                          <p:val>
                                            <p:fltVal val="0"/>
                                          </p:val>
                                        </p:tav>
                                        <p:tav tm="100000">
                                          <p:val>
                                            <p:strVal val="#ppt_w"/>
                                          </p:val>
                                        </p:tav>
                                      </p:tavLst>
                                    </p:anim>
                                    <p:anim calcmode="lin" valueType="num">
                                      <p:cBhvr>
                                        <p:cTn id="123" dur="200" fill="hold"/>
                                        <p:tgtEl>
                                          <p:spTgt spid="30"/>
                                        </p:tgtEl>
                                        <p:attrNameLst>
                                          <p:attrName>ppt_h</p:attrName>
                                        </p:attrNameLst>
                                      </p:cBhvr>
                                      <p:tavLst>
                                        <p:tav tm="0">
                                          <p:val>
                                            <p:fltVal val="0"/>
                                          </p:val>
                                        </p:tav>
                                        <p:tav tm="100000">
                                          <p:val>
                                            <p:strVal val="#ppt_h"/>
                                          </p:val>
                                        </p:tav>
                                      </p:tavLst>
                                    </p:anim>
                                    <p:anim calcmode="lin" valueType="num">
                                      <p:cBhvr>
                                        <p:cTn id="124" dur="200" fill="hold"/>
                                        <p:tgtEl>
                                          <p:spTgt spid="30"/>
                                        </p:tgtEl>
                                        <p:attrNameLst>
                                          <p:attrName>style.rotation</p:attrName>
                                        </p:attrNameLst>
                                      </p:cBhvr>
                                      <p:tavLst>
                                        <p:tav tm="0">
                                          <p:val>
                                            <p:fltVal val="360"/>
                                          </p:val>
                                        </p:tav>
                                        <p:tav tm="100000">
                                          <p:val>
                                            <p:fltVal val="0"/>
                                          </p:val>
                                        </p:tav>
                                      </p:tavLst>
                                    </p:anim>
                                    <p:animEffect transition="in" filter="fade">
                                      <p:cBhvr>
                                        <p:cTn id="125" dur="200"/>
                                        <p:tgtEl>
                                          <p:spTgt spid="30"/>
                                        </p:tgtEl>
                                      </p:cBhvr>
                                    </p:animEffect>
                                  </p:childTnLst>
                                </p:cTn>
                              </p:par>
                              <p:par>
                                <p:cTn id="126" presetID="49" presetClass="entr" presetSubtype="0" decel="100000" fill="hold" nodeType="withEffect">
                                  <p:stCondLst>
                                    <p:cond delay="300"/>
                                  </p:stCondLst>
                                  <p:childTnLst>
                                    <p:set>
                                      <p:cBhvr>
                                        <p:cTn id="127" dur="1" fill="hold">
                                          <p:stCondLst>
                                            <p:cond delay="0"/>
                                          </p:stCondLst>
                                        </p:cTn>
                                        <p:tgtEl>
                                          <p:spTgt spid="36"/>
                                        </p:tgtEl>
                                        <p:attrNameLst>
                                          <p:attrName>style.visibility</p:attrName>
                                        </p:attrNameLst>
                                      </p:cBhvr>
                                      <p:to>
                                        <p:strVal val="visible"/>
                                      </p:to>
                                    </p:set>
                                    <p:anim calcmode="lin" valueType="num">
                                      <p:cBhvr>
                                        <p:cTn id="128" dur="200" fill="hold"/>
                                        <p:tgtEl>
                                          <p:spTgt spid="36"/>
                                        </p:tgtEl>
                                        <p:attrNameLst>
                                          <p:attrName>ppt_w</p:attrName>
                                        </p:attrNameLst>
                                      </p:cBhvr>
                                      <p:tavLst>
                                        <p:tav tm="0">
                                          <p:val>
                                            <p:fltVal val="0"/>
                                          </p:val>
                                        </p:tav>
                                        <p:tav tm="100000">
                                          <p:val>
                                            <p:strVal val="#ppt_w"/>
                                          </p:val>
                                        </p:tav>
                                      </p:tavLst>
                                    </p:anim>
                                    <p:anim calcmode="lin" valueType="num">
                                      <p:cBhvr>
                                        <p:cTn id="129" dur="200" fill="hold"/>
                                        <p:tgtEl>
                                          <p:spTgt spid="36"/>
                                        </p:tgtEl>
                                        <p:attrNameLst>
                                          <p:attrName>ppt_h</p:attrName>
                                        </p:attrNameLst>
                                      </p:cBhvr>
                                      <p:tavLst>
                                        <p:tav tm="0">
                                          <p:val>
                                            <p:fltVal val="0"/>
                                          </p:val>
                                        </p:tav>
                                        <p:tav tm="100000">
                                          <p:val>
                                            <p:strVal val="#ppt_h"/>
                                          </p:val>
                                        </p:tav>
                                      </p:tavLst>
                                    </p:anim>
                                    <p:anim calcmode="lin" valueType="num">
                                      <p:cBhvr>
                                        <p:cTn id="130" dur="200" fill="hold"/>
                                        <p:tgtEl>
                                          <p:spTgt spid="36"/>
                                        </p:tgtEl>
                                        <p:attrNameLst>
                                          <p:attrName>style.rotation</p:attrName>
                                        </p:attrNameLst>
                                      </p:cBhvr>
                                      <p:tavLst>
                                        <p:tav tm="0">
                                          <p:val>
                                            <p:fltVal val="360"/>
                                          </p:val>
                                        </p:tav>
                                        <p:tav tm="100000">
                                          <p:val>
                                            <p:fltVal val="0"/>
                                          </p:val>
                                        </p:tav>
                                      </p:tavLst>
                                    </p:anim>
                                    <p:animEffect transition="in" filter="fade">
                                      <p:cBhvr>
                                        <p:cTn id="131" dur="200"/>
                                        <p:tgtEl>
                                          <p:spTgt spid="36"/>
                                        </p:tgtEl>
                                      </p:cBhvr>
                                    </p:animEffect>
                                  </p:childTnLst>
                                </p:cTn>
                              </p:par>
                              <p:par>
                                <p:cTn id="132" presetID="49" presetClass="entr" presetSubtype="0" decel="100000" fill="hold" nodeType="withEffect">
                                  <p:stCondLst>
                                    <p:cond delay="400"/>
                                  </p:stCondLst>
                                  <p:childTnLst>
                                    <p:set>
                                      <p:cBhvr>
                                        <p:cTn id="133" dur="1" fill="hold">
                                          <p:stCondLst>
                                            <p:cond delay="0"/>
                                          </p:stCondLst>
                                        </p:cTn>
                                        <p:tgtEl>
                                          <p:spTgt spid="32"/>
                                        </p:tgtEl>
                                        <p:attrNameLst>
                                          <p:attrName>style.visibility</p:attrName>
                                        </p:attrNameLst>
                                      </p:cBhvr>
                                      <p:to>
                                        <p:strVal val="visible"/>
                                      </p:to>
                                    </p:set>
                                    <p:anim calcmode="lin" valueType="num">
                                      <p:cBhvr>
                                        <p:cTn id="134" dur="200" fill="hold"/>
                                        <p:tgtEl>
                                          <p:spTgt spid="32"/>
                                        </p:tgtEl>
                                        <p:attrNameLst>
                                          <p:attrName>ppt_w</p:attrName>
                                        </p:attrNameLst>
                                      </p:cBhvr>
                                      <p:tavLst>
                                        <p:tav tm="0">
                                          <p:val>
                                            <p:fltVal val="0"/>
                                          </p:val>
                                        </p:tav>
                                        <p:tav tm="100000">
                                          <p:val>
                                            <p:strVal val="#ppt_w"/>
                                          </p:val>
                                        </p:tav>
                                      </p:tavLst>
                                    </p:anim>
                                    <p:anim calcmode="lin" valueType="num">
                                      <p:cBhvr>
                                        <p:cTn id="135" dur="200" fill="hold"/>
                                        <p:tgtEl>
                                          <p:spTgt spid="32"/>
                                        </p:tgtEl>
                                        <p:attrNameLst>
                                          <p:attrName>ppt_h</p:attrName>
                                        </p:attrNameLst>
                                      </p:cBhvr>
                                      <p:tavLst>
                                        <p:tav tm="0">
                                          <p:val>
                                            <p:fltVal val="0"/>
                                          </p:val>
                                        </p:tav>
                                        <p:tav tm="100000">
                                          <p:val>
                                            <p:strVal val="#ppt_h"/>
                                          </p:val>
                                        </p:tav>
                                      </p:tavLst>
                                    </p:anim>
                                    <p:anim calcmode="lin" valueType="num">
                                      <p:cBhvr>
                                        <p:cTn id="136" dur="200" fill="hold"/>
                                        <p:tgtEl>
                                          <p:spTgt spid="32"/>
                                        </p:tgtEl>
                                        <p:attrNameLst>
                                          <p:attrName>style.rotation</p:attrName>
                                        </p:attrNameLst>
                                      </p:cBhvr>
                                      <p:tavLst>
                                        <p:tav tm="0">
                                          <p:val>
                                            <p:fltVal val="360"/>
                                          </p:val>
                                        </p:tav>
                                        <p:tav tm="100000">
                                          <p:val>
                                            <p:fltVal val="0"/>
                                          </p:val>
                                        </p:tav>
                                      </p:tavLst>
                                    </p:anim>
                                    <p:animEffect transition="in" filter="fade">
                                      <p:cBhvr>
                                        <p:cTn id="137" dur="200"/>
                                        <p:tgtEl>
                                          <p:spTgt spid="32"/>
                                        </p:tgtEl>
                                      </p:cBhvr>
                                    </p:animEffect>
                                  </p:childTnLst>
                                </p:cTn>
                              </p:par>
                              <p:par>
                                <p:cTn id="138" presetID="49" presetClass="entr" presetSubtype="0" decel="100000" fill="hold" nodeType="withEffect">
                                  <p:stCondLst>
                                    <p:cond delay="500"/>
                                  </p:stCondLst>
                                  <p:childTnLst>
                                    <p:set>
                                      <p:cBhvr>
                                        <p:cTn id="139" dur="1" fill="hold">
                                          <p:stCondLst>
                                            <p:cond delay="0"/>
                                          </p:stCondLst>
                                        </p:cTn>
                                        <p:tgtEl>
                                          <p:spTgt spid="33"/>
                                        </p:tgtEl>
                                        <p:attrNameLst>
                                          <p:attrName>style.visibility</p:attrName>
                                        </p:attrNameLst>
                                      </p:cBhvr>
                                      <p:to>
                                        <p:strVal val="visible"/>
                                      </p:to>
                                    </p:set>
                                    <p:anim calcmode="lin" valueType="num">
                                      <p:cBhvr>
                                        <p:cTn id="140" dur="200" fill="hold"/>
                                        <p:tgtEl>
                                          <p:spTgt spid="33"/>
                                        </p:tgtEl>
                                        <p:attrNameLst>
                                          <p:attrName>ppt_w</p:attrName>
                                        </p:attrNameLst>
                                      </p:cBhvr>
                                      <p:tavLst>
                                        <p:tav tm="0">
                                          <p:val>
                                            <p:fltVal val="0"/>
                                          </p:val>
                                        </p:tav>
                                        <p:tav tm="100000">
                                          <p:val>
                                            <p:strVal val="#ppt_w"/>
                                          </p:val>
                                        </p:tav>
                                      </p:tavLst>
                                    </p:anim>
                                    <p:anim calcmode="lin" valueType="num">
                                      <p:cBhvr>
                                        <p:cTn id="141" dur="200" fill="hold"/>
                                        <p:tgtEl>
                                          <p:spTgt spid="33"/>
                                        </p:tgtEl>
                                        <p:attrNameLst>
                                          <p:attrName>ppt_h</p:attrName>
                                        </p:attrNameLst>
                                      </p:cBhvr>
                                      <p:tavLst>
                                        <p:tav tm="0">
                                          <p:val>
                                            <p:fltVal val="0"/>
                                          </p:val>
                                        </p:tav>
                                        <p:tav tm="100000">
                                          <p:val>
                                            <p:strVal val="#ppt_h"/>
                                          </p:val>
                                        </p:tav>
                                      </p:tavLst>
                                    </p:anim>
                                    <p:anim calcmode="lin" valueType="num">
                                      <p:cBhvr>
                                        <p:cTn id="142" dur="200" fill="hold"/>
                                        <p:tgtEl>
                                          <p:spTgt spid="33"/>
                                        </p:tgtEl>
                                        <p:attrNameLst>
                                          <p:attrName>style.rotation</p:attrName>
                                        </p:attrNameLst>
                                      </p:cBhvr>
                                      <p:tavLst>
                                        <p:tav tm="0">
                                          <p:val>
                                            <p:fltVal val="360"/>
                                          </p:val>
                                        </p:tav>
                                        <p:tav tm="100000">
                                          <p:val>
                                            <p:fltVal val="0"/>
                                          </p:val>
                                        </p:tav>
                                      </p:tavLst>
                                    </p:anim>
                                    <p:animEffect transition="in" filter="fade">
                                      <p:cBhvr>
                                        <p:cTn id="143" dur="200"/>
                                        <p:tgtEl>
                                          <p:spTgt spid="33"/>
                                        </p:tgtEl>
                                      </p:cBhvr>
                                    </p:animEffect>
                                  </p:childTnLst>
                                </p:cTn>
                              </p:par>
                              <p:par>
                                <p:cTn id="144" presetID="49" presetClass="entr" presetSubtype="0" decel="100000" fill="hold" nodeType="withEffect">
                                  <p:stCondLst>
                                    <p:cond delay="600"/>
                                  </p:stCondLst>
                                  <p:childTnLst>
                                    <p:set>
                                      <p:cBhvr>
                                        <p:cTn id="145" dur="1" fill="hold">
                                          <p:stCondLst>
                                            <p:cond delay="0"/>
                                          </p:stCondLst>
                                        </p:cTn>
                                        <p:tgtEl>
                                          <p:spTgt spid="34"/>
                                        </p:tgtEl>
                                        <p:attrNameLst>
                                          <p:attrName>style.visibility</p:attrName>
                                        </p:attrNameLst>
                                      </p:cBhvr>
                                      <p:to>
                                        <p:strVal val="visible"/>
                                      </p:to>
                                    </p:set>
                                    <p:anim calcmode="lin" valueType="num">
                                      <p:cBhvr>
                                        <p:cTn id="146" dur="200" fill="hold"/>
                                        <p:tgtEl>
                                          <p:spTgt spid="34"/>
                                        </p:tgtEl>
                                        <p:attrNameLst>
                                          <p:attrName>ppt_w</p:attrName>
                                        </p:attrNameLst>
                                      </p:cBhvr>
                                      <p:tavLst>
                                        <p:tav tm="0">
                                          <p:val>
                                            <p:fltVal val="0"/>
                                          </p:val>
                                        </p:tav>
                                        <p:tav tm="100000">
                                          <p:val>
                                            <p:strVal val="#ppt_w"/>
                                          </p:val>
                                        </p:tav>
                                      </p:tavLst>
                                    </p:anim>
                                    <p:anim calcmode="lin" valueType="num">
                                      <p:cBhvr>
                                        <p:cTn id="147" dur="200" fill="hold"/>
                                        <p:tgtEl>
                                          <p:spTgt spid="34"/>
                                        </p:tgtEl>
                                        <p:attrNameLst>
                                          <p:attrName>ppt_h</p:attrName>
                                        </p:attrNameLst>
                                      </p:cBhvr>
                                      <p:tavLst>
                                        <p:tav tm="0">
                                          <p:val>
                                            <p:fltVal val="0"/>
                                          </p:val>
                                        </p:tav>
                                        <p:tav tm="100000">
                                          <p:val>
                                            <p:strVal val="#ppt_h"/>
                                          </p:val>
                                        </p:tav>
                                      </p:tavLst>
                                    </p:anim>
                                    <p:anim calcmode="lin" valueType="num">
                                      <p:cBhvr>
                                        <p:cTn id="148" dur="200" fill="hold"/>
                                        <p:tgtEl>
                                          <p:spTgt spid="34"/>
                                        </p:tgtEl>
                                        <p:attrNameLst>
                                          <p:attrName>style.rotation</p:attrName>
                                        </p:attrNameLst>
                                      </p:cBhvr>
                                      <p:tavLst>
                                        <p:tav tm="0">
                                          <p:val>
                                            <p:fltVal val="360"/>
                                          </p:val>
                                        </p:tav>
                                        <p:tav tm="100000">
                                          <p:val>
                                            <p:fltVal val="0"/>
                                          </p:val>
                                        </p:tav>
                                      </p:tavLst>
                                    </p:anim>
                                    <p:animEffect transition="in" filter="fade">
                                      <p:cBhvr>
                                        <p:cTn id="149" dur="200"/>
                                        <p:tgtEl>
                                          <p:spTgt spid="34"/>
                                        </p:tgtEl>
                                      </p:cBhvr>
                                    </p:animEffect>
                                  </p:childTnLst>
                                </p:cTn>
                              </p:par>
                            </p:childTnLst>
                          </p:cTn>
                        </p:par>
                        <p:par>
                          <p:cTn id="150" fill="hold">
                            <p:stCondLst>
                              <p:cond delay="800"/>
                            </p:stCondLst>
                            <p:childTnLst>
                              <p:par>
                                <p:cTn id="151" presetID="22" presetClass="entr" presetSubtype="8" fill="hold" nodeType="afterEffect">
                                  <p:stCondLst>
                                    <p:cond delay="0"/>
                                  </p:stCondLst>
                                  <p:childTnLst>
                                    <p:set>
                                      <p:cBhvr>
                                        <p:cTn id="152" dur="1" fill="hold">
                                          <p:stCondLst>
                                            <p:cond delay="0"/>
                                          </p:stCondLst>
                                        </p:cTn>
                                        <p:tgtEl>
                                          <p:spTgt spid="41"/>
                                        </p:tgtEl>
                                        <p:attrNameLst>
                                          <p:attrName>style.visibility</p:attrName>
                                        </p:attrNameLst>
                                      </p:cBhvr>
                                      <p:to>
                                        <p:strVal val="visible"/>
                                      </p:to>
                                    </p:set>
                                    <p:animEffect transition="in" filter="wipe(left)">
                                      <p:cBhvr>
                                        <p:cTn id="153" dur="500"/>
                                        <p:tgtEl>
                                          <p:spTgt spid="41"/>
                                        </p:tgtEl>
                                      </p:cBhvr>
                                    </p:animEffect>
                                  </p:childTnLst>
                                </p:cTn>
                              </p:par>
                            </p:childTnLst>
                          </p:cTn>
                        </p:par>
                        <p:par>
                          <p:cTn id="154" fill="hold">
                            <p:stCondLst>
                              <p:cond delay="1300"/>
                            </p:stCondLst>
                            <p:childTnLst>
                              <p:par>
                                <p:cTn id="155" presetID="22" presetClass="entr" presetSubtype="8" fill="hold" nodeType="afterEffect">
                                  <p:stCondLst>
                                    <p:cond delay="0"/>
                                  </p:stCondLst>
                                  <p:childTnLst>
                                    <p:set>
                                      <p:cBhvr>
                                        <p:cTn id="156" dur="1" fill="hold">
                                          <p:stCondLst>
                                            <p:cond delay="0"/>
                                          </p:stCondLst>
                                        </p:cTn>
                                        <p:tgtEl>
                                          <p:spTgt spid="42"/>
                                        </p:tgtEl>
                                        <p:attrNameLst>
                                          <p:attrName>style.visibility</p:attrName>
                                        </p:attrNameLst>
                                      </p:cBhvr>
                                      <p:to>
                                        <p:strVal val="visible"/>
                                      </p:to>
                                    </p:set>
                                    <p:animEffect transition="in" filter="wipe(left)">
                                      <p:cBhvr>
                                        <p:cTn id="157" dur="500"/>
                                        <p:tgtEl>
                                          <p:spTgt spid="42"/>
                                        </p:tgtEl>
                                      </p:cBhvr>
                                    </p:animEffect>
                                  </p:childTnLst>
                                </p:cTn>
                              </p:par>
                            </p:childTnLst>
                          </p:cTn>
                        </p:par>
                        <p:par>
                          <p:cTn id="158" fill="hold">
                            <p:stCondLst>
                              <p:cond delay="1800"/>
                            </p:stCondLst>
                            <p:childTnLst>
                              <p:par>
                                <p:cTn id="159" presetID="22" presetClass="entr" presetSubtype="8" fill="hold" nodeType="afterEffect">
                                  <p:stCondLst>
                                    <p:cond delay="0"/>
                                  </p:stCondLst>
                                  <p:childTnLst>
                                    <p:set>
                                      <p:cBhvr>
                                        <p:cTn id="160" dur="1" fill="hold">
                                          <p:stCondLst>
                                            <p:cond delay="0"/>
                                          </p:stCondLst>
                                        </p:cTn>
                                        <p:tgtEl>
                                          <p:spTgt spid="45"/>
                                        </p:tgtEl>
                                        <p:attrNameLst>
                                          <p:attrName>style.visibility</p:attrName>
                                        </p:attrNameLst>
                                      </p:cBhvr>
                                      <p:to>
                                        <p:strVal val="visible"/>
                                      </p:to>
                                    </p:set>
                                    <p:animEffect transition="in" filter="wipe(left)">
                                      <p:cBhvr>
                                        <p:cTn id="16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0" grpId="1" animBg="1"/>
      <p:bldP spid="12" grpId="0"/>
      <p:bldP spid="12" grpId="1"/>
      <p:bldP spid="14" grpId="0"/>
      <p:bldP spid="14" grpId="1"/>
      <p:bldP spid="16" grpId="0"/>
      <p:bldP spid="16" grpId="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36620" y="609601"/>
            <a:ext cx="8667750" cy="5276850"/>
          </a:xfrm>
          <a:prstGeom prst="rect">
            <a:avLst/>
          </a:prstGeom>
        </p:spPr>
      </p:pic>
    </p:spTree>
    <p:extLst>
      <p:ext uri="{BB962C8B-B14F-4D97-AF65-F5344CB8AC3E}">
        <p14:creationId xmlns:p14="http://schemas.microsoft.com/office/powerpoint/2010/main" val="3937452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14500" y="1500187"/>
            <a:ext cx="8763000" cy="3857625"/>
          </a:xfrm>
          <a:prstGeom prst="rect">
            <a:avLst/>
          </a:prstGeom>
        </p:spPr>
      </p:pic>
      <p:sp>
        <p:nvSpPr>
          <p:cNvPr id="3" name="矩形 2"/>
          <p:cNvSpPr/>
          <p:nvPr/>
        </p:nvSpPr>
        <p:spPr>
          <a:xfrm>
            <a:off x="3048000" y="5741459"/>
            <a:ext cx="6096000" cy="646331"/>
          </a:xfrm>
          <a:prstGeom prst="rect">
            <a:avLst/>
          </a:prstGeom>
        </p:spPr>
        <p:txBody>
          <a:bodyPr>
            <a:spAutoFit/>
          </a:bodyPr>
          <a:lstStyle/>
          <a:p>
            <a:r>
              <a:rPr lang="en-US" dirty="0">
                <a:hlinkClick r:id="rId3"/>
              </a:rPr>
              <a:t>https://www.openstreetmap.org/edit#map=19/51.41531/6.76394</a:t>
            </a:r>
            <a:endParaRPr lang="en-US" dirty="0"/>
          </a:p>
        </p:txBody>
      </p:sp>
    </p:spTree>
    <p:extLst>
      <p:ext uri="{BB962C8B-B14F-4D97-AF65-F5344CB8AC3E}">
        <p14:creationId xmlns:p14="http://schemas.microsoft.com/office/powerpoint/2010/main" val="10843969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072" y="487735"/>
            <a:ext cx="5438775" cy="5067300"/>
          </a:xfrm>
          <a:prstGeom prst="rect">
            <a:avLst/>
          </a:prstGeom>
        </p:spPr>
      </p:pic>
    </p:spTree>
    <p:extLst>
      <p:ext uri="{BB962C8B-B14F-4D97-AF65-F5344CB8AC3E}">
        <p14:creationId xmlns:p14="http://schemas.microsoft.com/office/powerpoint/2010/main" val="1508858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0794619" y="5529943"/>
            <a:ext cx="1397381" cy="1024165"/>
            <a:chOff x="10794619" y="5529943"/>
            <a:chExt cx="1397381" cy="1024165"/>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619" y="5860216"/>
              <a:ext cx="678469" cy="678469"/>
            </a:xfrm>
            <a:prstGeom prst="rect">
              <a:avLst/>
            </a:prstGeom>
            <a:effectLst>
              <a:reflection blurRad="6350" stA="52000" endA="300" endPos="35000" dir="5400000" sy="-100000" algn="bl" rotWithShape="0"/>
            </a:effec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7835" y="5529943"/>
              <a:ext cx="1024165" cy="1024165"/>
            </a:xfrm>
            <a:prstGeom prst="rect">
              <a:avLst/>
            </a:prstGeom>
            <a:effectLst>
              <a:reflection blurRad="6350" stA="52000" endA="300" endPos="35000" dir="5400000" sy="-100000" algn="bl" rotWithShape="0"/>
            </a:effectLst>
          </p:spPr>
        </p:pic>
      </p:gr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7899" y="1129666"/>
            <a:ext cx="2857899" cy="3067478"/>
          </a:xfrm>
          <a:prstGeom prst="rect">
            <a:avLst/>
          </a:prstGeom>
          <a:effectLst>
            <a:outerShdw blurRad="50800" dist="38100" dir="2700000" algn="tl" rotWithShape="0">
              <a:prstClr val="black">
                <a:alpha val="40000"/>
              </a:prstClr>
            </a:outerShdw>
          </a:effectLst>
        </p:spPr>
      </p:pic>
      <p:sp>
        <p:nvSpPr>
          <p:cNvPr id="12" name="矩形 11"/>
          <p:cNvSpPr/>
          <p:nvPr/>
        </p:nvSpPr>
        <p:spPr>
          <a:xfrm>
            <a:off x="2940050" y="2779717"/>
            <a:ext cx="6096000" cy="1403461"/>
          </a:xfrm>
          <a:prstGeom prst="rect">
            <a:avLst/>
          </a:prstGeom>
        </p:spPr>
        <p:txBody>
          <a:bodyPr>
            <a:spAutoFit/>
          </a:bodyPr>
          <a:lstStyle/>
          <a:p>
            <a:pPr lvl="0">
              <a:lnSpc>
                <a:spcPct val="85000"/>
              </a:lnSpc>
            </a:pPr>
            <a:r>
              <a:rPr lang="en-US" altLang="zh-CN" sz="9600" b="1" dirty="0" smtClean="0">
                <a:solidFill>
                  <a:prstClr val="black"/>
                </a:solidFill>
                <a:latin typeface="Segoe Script" panose="030B0504020000000003" pitchFamily="66" charset="0"/>
                <a:ea typeface="汉仪夏日体W" panose="00020600040101010101" pitchFamily="18" charset="-122"/>
                <a:cs typeface="YF补 汉仪夏日体+黑白emoji" panose="020B0604000101010104" pitchFamily="34" charset="-128"/>
                <a:sym typeface="HYXiaRiTiW" panose="00020600040101010101" pitchFamily="18" charset="-122"/>
              </a:rPr>
              <a:t>C</a:t>
            </a:r>
            <a:r>
              <a:rPr lang="en-US" altLang="zh-CN" sz="4400" b="1" dirty="0" smtClean="0">
                <a:solidFill>
                  <a:prstClr val="black"/>
                </a:solidFill>
                <a:latin typeface="Segoe Script" panose="030B0504020000000003" pitchFamily="66" charset="0"/>
                <a:ea typeface="汉仪夏日体W" panose="00020600040101010101" pitchFamily="18" charset="-122"/>
                <a:cs typeface="YF补 汉仪夏日体+黑白emoji" panose="020B0604000101010104" pitchFamily="34" charset="-128"/>
                <a:sym typeface="HYXiaRiTiW" panose="00020600040101010101" pitchFamily="18" charset="-122"/>
              </a:rPr>
              <a:t>ONTENTS</a:t>
            </a:r>
            <a:endParaRPr lang="zh-CN" altLang="en-US" sz="4400" b="1" dirty="0">
              <a:solidFill>
                <a:prstClr val="black"/>
              </a:solidFill>
              <a:latin typeface="Segoe Script" panose="030B0504020000000003" pitchFamily="66" charset="0"/>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pic>
        <p:nvPicPr>
          <p:cNvPr id="13" name="图片 12">
            <a:extLst>
              <a:ext uri="{FF2B5EF4-FFF2-40B4-BE49-F238E27FC236}">
                <a16:creationId xmlns:a16="http://schemas.microsoft.com/office/drawing/2014/main" xmlns="" id="{0F31188D-2617-4A50-B7D7-63B48748F908}"/>
              </a:ext>
            </a:extLst>
          </p:cNvPr>
          <p:cNvPicPr>
            <a:picLocks noChangeAspect="1"/>
          </p:cNvPicPr>
          <p:nvPr/>
        </p:nvPicPr>
        <p:blipFill>
          <a:blip r:embed="rId6"/>
          <a:stretch>
            <a:fillRect/>
          </a:stretch>
        </p:blipFill>
        <p:spPr>
          <a:xfrm rot="21113510">
            <a:off x="2108891" y="1306832"/>
            <a:ext cx="2604071" cy="1295719"/>
          </a:xfrm>
          <a:prstGeom prst="rect">
            <a:avLst/>
          </a:prstGeom>
        </p:spPr>
      </p:pic>
      <p:pic>
        <p:nvPicPr>
          <p:cNvPr id="14" name="图片 13">
            <a:extLst>
              <a:ext uri="{FF2B5EF4-FFF2-40B4-BE49-F238E27FC236}">
                <a16:creationId xmlns:a16="http://schemas.microsoft.com/office/drawing/2014/main" xmlns="" id="{2467A907-6915-4330-9F22-C0F164D48828}"/>
              </a:ext>
            </a:extLst>
          </p:cNvPr>
          <p:cNvPicPr>
            <a:picLocks noChangeAspect="1"/>
          </p:cNvPicPr>
          <p:nvPr/>
        </p:nvPicPr>
        <p:blipFill>
          <a:blip r:embed="rId7"/>
          <a:stretch>
            <a:fillRect/>
          </a:stretch>
        </p:blipFill>
        <p:spPr>
          <a:xfrm>
            <a:off x="2034818" y="4197145"/>
            <a:ext cx="2756504" cy="1117875"/>
          </a:xfrm>
          <a:prstGeom prst="rect">
            <a:avLst/>
          </a:prstGeom>
          <a:effectLst>
            <a:reflection blurRad="6350" stA="52000" endA="300" endPos="35000" dir="5400000" sy="-100000" algn="bl" rotWithShape="0"/>
          </a:effectLst>
        </p:spPr>
      </p:pic>
      <p:pic>
        <p:nvPicPr>
          <p:cNvPr id="15" name="图片 14">
            <a:extLst>
              <a:ext uri="{FF2B5EF4-FFF2-40B4-BE49-F238E27FC236}">
                <a16:creationId xmlns="" xmlns:a16="http://schemas.microsoft.com/office/drawing/2014/main" id="{FB565A2D-4B70-421A-AA82-176ABA10EE8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50187">
            <a:off x="-3875630" y="2862041"/>
            <a:ext cx="6855716" cy="5996349"/>
          </a:xfrm>
          <a:prstGeom prst="rect">
            <a:avLst/>
          </a:prstGeom>
        </p:spPr>
      </p:pic>
      <p:pic>
        <p:nvPicPr>
          <p:cNvPr id="16" name="图片 15">
            <a:extLst>
              <a:ext uri="{FF2B5EF4-FFF2-40B4-BE49-F238E27FC236}">
                <a16:creationId xmlns="" xmlns:a16="http://schemas.microsoft.com/office/drawing/2014/main" id="{A35CF588-D099-41CE-96B9-64044F529E0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flipH="1">
            <a:off x="9221341" y="-1447502"/>
            <a:ext cx="6855716" cy="5996349"/>
          </a:xfrm>
          <a:prstGeom prst="rect">
            <a:avLst/>
          </a:prstGeom>
        </p:spPr>
      </p:pic>
      <p:grpSp>
        <p:nvGrpSpPr>
          <p:cNvPr id="21" name="组合 20">
            <a:extLst>
              <a:ext uri="{FF2B5EF4-FFF2-40B4-BE49-F238E27FC236}">
                <a16:creationId xmlns:a16="http://schemas.microsoft.com/office/drawing/2014/main" xmlns="" id="{2DDFC0D2-A591-469A-9396-6D9783A00476}"/>
              </a:ext>
            </a:extLst>
          </p:cNvPr>
          <p:cNvGrpSpPr/>
          <p:nvPr/>
        </p:nvGrpSpPr>
        <p:grpSpPr>
          <a:xfrm>
            <a:off x="6291725" y="858337"/>
            <a:ext cx="676275" cy="542658"/>
            <a:chOff x="5995723" y="2676898"/>
            <a:chExt cx="676275" cy="542658"/>
          </a:xfrm>
        </p:grpSpPr>
        <p:pic>
          <p:nvPicPr>
            <p:cNvPr id="22" name="图片 21">
              <a:extLst>
                <a:ext uri="{FF2B5EF4-FFF2-40B4-BE49-F238E27FC236}">
                  <a16:creationId xmlns:a16="http://schemas.microsoft.com/office/drawing/2014/main" xmlns="" id="{2885BFDA-33F1-44C6-9A40-DB61D2EBC542}"/>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9907" b="66355" l="35429" r="65143">
                          <a14:foregroundMark x1="42571" y1="37695" x2="47143" y2="49221"/>
                          <a14:foregroundMark x1="49714" y1="30218" x2="49429" y2="31776"/>
                          <a14:foregroundMark x1="47714" y1="30841" x2="44571" y2="33956"/>
                          <a14:foregroundMark x1="54571" y1="34891" x2="57714" y2="37695"/>
                          <a14:foregroundMark x1="58571" y1="37383" x2="58571" y2="37383"/>
                          <a14:foregroundMark x1="64286" y1="49844" x2="64286" y2="49844"/>
                          <a14:foregroundMark x1="64000" y1="44237" x2="64000" y2="44237"/>
                          <a14:foregroundMark x1="64286" y1="42991" x2="64286" y2="42991"/>
                          <a14:foregroundMark x1="65143" y1="43925" x2="65143" y2="43925"/>
                          <a14:foregroundMark x1="57143" y1="64486" x2="57143" y2="64486"/>
                          <a14:foregroundMark x1="46286" y1="64486" x2="46286" y2="64486"/>
                          <a14:foregroundMark x1="36286" y1="57321" x2="36286" y2="57321"/>
                          <a14:foregroundMark x1="35429" y1="56075" x2="35429" y2="56075"/>
                          <a14:foregroundMark x1="58000" y1="63863" x2="58000" y2="63863"/>
                          <a14:foregroundMark x1="53429" y1="65421" x2="53429" y2="65421"/>
                          <a14:foregroundMark x1="50000" y1="66355" x2="50000" y2="66355"/>
                        </a14:backgroundRemoval>
                      </a14:imgEffect>
                    </a14:imgLayer>
                  </a14:imgProps>
                </a:ext>
              </a:extLst>
            </a:blip>
            <a:srcRect l="35153" t="28127" r="32926" b="32212"/>
            <a:stretch/>
          </p:blipFill>
          <p:spPr>
            <a:xfrm>
              <a:off x="6065793" y="2676898"/>
              <a:ext cx="546100" cy="542658"/>
            </a:xfrm>
            <a:prstGeom prst="rect">
              <a:avLst/>
            </a:prstGeom>
          </p:spPr>
        </p:pic>
        <p:sp>
          <p:nvSpPr>
            <p:cNvPr id="23" name="文本框 22">
              <a:extLst>
                <a:ext uri="{FF2B5EF4-FFF2-40B4-BE49-F238E27FC236}">
                  <a16:creationId xmlns:a16="http://schemas.microsoft.com/office/drawing/2014/main" xmlns="" id="{0B9D2162-3EF8-49C7-9674-C68B5DD8D3FE}"/>
                </a:ext>
              </a:extLst>
            </p:cNvPr>
            <p:cNvSpPr txBox="1"/>
            <p:nvPr/>
          </p:nvSpPr>
          <p:spPr>
            <a:xfrm>
              <a:off x="5995723" y="2726254"/>
              <a:ext cx="676275" cy="461665"/>
            </a:xfrm>
            <a:prstGeom prst="rect">
              <a:avLst/>
            </a:prstGeom>
            <a:noFill/>
          </p:spPr>
          <p:txBody>
            <a:bodyPr wrap="square" rtlCol="0">
              <a:spAutoFit/>
            </a:bodyPr>
            <a:lstStyle/>
            <a:p>
              <a:pPr algn="ctr"/>
              <a:r>
                <a:rPr lang="en-US" altLang="zh-CN" sz="24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01</a:t>
              </a:r>
              <a:endParaRPr lang="zh-CN" altLang="en-US" sz="24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grpSp>
      <p:sp>
        <p:nvSpPr>
          <p:cNvPr id="24" name="文本框 23">
            <a:extLst>
              <a:ext uri="{FF2B5EF4-FFF2-40B4-BE49-F238E27FC236}">
                <a16:creationId xmlns:a16="http://schemas.microsoft.com/office/drawing/2014/main" xmlns="" id="{A772B370-30AA-47CD-A6B8-EF6D0D2A2793}"/>
              </a:ext>
            </a:extLst>
          </p:cNvPr>
          <p:cNvSpPr txBox="1"/>
          <p:nvPr/>
        </p:nvSpPr>
        <p:spPr>
          <a:xfrm>
            <a:off x="7020049" y="828746"/>
            <a:ext cx="3866627" cy="584775"/>
          </a:xfrm>
          <a:prstGeom prst="rect">
            <a:avLst/>
          </a:prstGeom>
          <a:noFill/>
        </p:spPr>
        <p:txBody>
          <a:bodyPr wrap="square" rtlCol="0">
            <a:spAutoFit/>
          </a:bodyPr>
          <a:lstStyle/>
          <a:p>
            <a:r>
              <a:rPr lang="en-US" altLang="zh-CN" sz="3200" dirty="0" smtClean="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Introduction</a:t>
            </a:r>
            <a:endParaRPr lang="zh-CN" altLang="en-US" sz="3200" dirty="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grpSp>
        <p:nvGrpSpPr>
          <p:cNvPr id="25" name="组合 24">
            <a:extLst>
              <a:ext uri="{FF2B5EF4-FFF2-40B4-BE49-F238E27FC236}">
                <a16:creationId xmlns:a16="http://schemas.microsoft.com/office/drawing/2014/main" xmlns="" id="{2DDFC0D2-A591-469A-9396-6D9783A00476}"/>
              </a:ext>
            </a:extLst>
          </p:cNvPr>
          <p:cNvGrpSpPr/>
          <p:nvPr/>
        </p:nvGrpSpPr>
        <p:grpSpPr>
          <a:xfrm>
            <a:off x="6291725" y="1963433"/>
            <a:ext cx="676275" cy="542658"/>
            <a:chOff x="5995723" y="2676898"/>
            <a:chExt cx="676275" cy="542658"/>
          </a:xfrm>
        </p:grpSpPr>
        <p:pic>
          <p:nvPicPr>
            <p:cNvPr id="26" name="图片 25">
              <a:extLst>
                <a:ext uri="{FF2B5EF4-FFF2-40B4-BE49-F238E27FC236}">
                  <a16:creationId xmlns:a16="http://schemas.microsoft.com/office/drawing/2014/main" xmlns="" id="{2885BFDA-33F1-44C6-9A40-DB61D2EBC542}"/>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9907" b="66355" l="35429" r="65143">
                          <a14:foregroundMark x1="42571" y1="37695" x2="47143" y2="49221"/>
                          <a14:foregroundMark x1="49714" y1="30218" x2="49429" y2="31776"/>
                          <a14:foregroundMark x1="47714" y1="30841" x2="44571" y2="33956"/>
                          <a14:foregroundMark x1="54571" y1="34891" x2="57714" y2="37695"/>
                          <a14:foregroundMark x1="58571" y1="37383" x2="58571" y2="37383"/>
                          <a14:foregroundMark x1="64286" y1="49844" x2="64286" y2="49844"/>
                          <a14:foregroundMark x1="64000" y1="44237" x2="64000" y2="44237"/>
                          <a14:foregroundMark x1="64286" y1="42991" x2="64286" y2="42991"/>
                          <a14:foregroundMark x1="65143" y1="43925" x2="65143" y2="43925"/>
                          <a14:foregroundMark x1="57143" y1="64486" x2="57143" y2="64486"/>
                          <a14:foregroundMark x1="46286" y1="64486" x2="46286" y2="64486"/>
                          <a14:foregroundMark x1="36286" y1="57321" x2="36286" y2="57321"/>
                          <a14:foregroundMark x1="35429" y1="56075" x2="35429" y2="56075"/>
                          <a14:foregroundMark x1="58000" y1="63863" x2="58000" y2="63863"/>
                          <a14:foregroundMark x1="53429" y1="65421" x2="53429" y2="65421"/>
                          <a14:foregroundMark x1="50000" y1="66355" x2="50000" y2="66355"/>
                        </a14:backgroundRemoval>
                      </a14:imgEffect>
                    </a14:imgLayer>
                  </a14:imgProps>
                </a:ext>
              </a:extLst>
            </a:blip>
            <a:srcRect l="35153" t="28127" r="32926" b="32212"/>
            <a:stretch/>
          </p:blipFill>
          <p:spPr>
            <a:xfrm>
              <a:off x="6065793" y="2676898"/>
              <a:ext cx="546100" cy="542658"/>
            </a:xfrm>
            <a:prstGeom prst="rect">
              <a:avLst/>
            </a:prstGeom>
          </p:spPr>
        </p:pic>
        <p:sp>
          <p:nvSpPr>
            <p:cNvPr id="27" name="文本框 26">
              <a:extLst>
                <a:ext uri="{FF2B5EF4-FFF2-40B4-BE49-F238E27FC236}">
                  <a16:creationId xmlns:a16="http://schemas.microsoft.com/office/drawing/2014/main" xmlns="" id="{0B9D2162-3EF8-49C7-9674-C68B5DD8D3FE}"/>
                </a:ext>
              </a:extLst>
            </p:cNvPr>
            <p:cNvSpPr txBox="1"/>
            <p:nvPr/>
          </p:nvSpPr>
          <p:spPr>
            <a:xfrm>
              <a:off x="5995723" y="2726254"/>
              <a:ext cx="676275" cy="461665"/>
            </a:xfrm>
            <a:prstGeom prst="rect">
              <a:avLst/>
            </a:prstGeom>
            <a:noFill/>
          </p:spPr>
          <p:txBody>
            <a:bodyPr wrap="square" rtlCol="0">
              <a:spAutoFit/>
            </a:bodyPr>
            <a:lstStyle/>
            <a:p>
              <a:pPr algn="ctr"/>
              <a:r>
                <a:rPr lang="en-US" altLang="zh-CN" sz="2400" b="1" dirty="0" smtClean="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02</a:t>
              </a:r>
              <a:endParaRPr lang="zh-CN" altLang="en-US" sz="24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grpSp>
      <p:sp>
        <p:nvSpPr>
          <p:cNvPr id="28" name="文本框 27">
            <a:extLst>
              <a:ext uri="{FF2B5EF4-FFF2-40B4-BE49-F238E27FC236}">
                <a16:creationId xmlns:a16="http://schemas.microsoft.com/office/drawing/2014/main" xmlns="" id="{A772B370-30AA-47CD-A6B8-EF6D0D2A2793}"/>
              </a:ext>
            </a:extLst>
          </p:cNvPr>
          <p:cNvSpPr txBox="1"/>
          <p:nvPr/>
        </p:nvSpPr>
        <p:spPr>
          <a:xfrm>
            <a:off x="7020049" y="1697905"/>
            <a:ext cx="3866627" cy="1077218"/>
          </a:xfrm>
          <a:prstGeom prst="rect">
            <a:avLst/>
          </a:prstGeom>
          <a:noFill/>
        </p:spPr>
        <p:txBody>
          <a:bodyPr wrap="square" rtlCol="0">
            <a:spAutoFit/>
          </a:bodyPr>
          <a:lstStyle/>
          <a:p>
            <a:r>
              <a:rPr lang="en-US" altLang="zh-CN" sz="3200" dirty="0" smtClean="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Bird Go Demo Presentation</a:t>
            </a:r>
            <a:endParaRPr lang="zh-CN" altLang="en-US" sz="3200" dirty="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grpSp>
        <p:nvGrpSpPr>
          <p:cNvPr id="29" name="组合 28">
            <a:extLst>
              <a:ext uri="{FF2B5EF4-FFF2-40B4-BE49-F238E27FC236}">
                <a16:creationId xmlns:a16="http://schemas.microsoft.com/office/drawing/2014/main" xmlns="" id="{2DDFC0D2-A591-469A-9396-6D9783A00476}"/>
              </a:ext>
            </a:extLst>
          </p:cNvPr>
          <p:cNvGrpSpPr/>
          <p:nvPr/>
        </p:nvGrpSpPr>
        <p:grpSpPr>
          <a:xfrm>
            <a:off x="6291725" y="4213608"/>
            <a:ext cx="676275" cy="542658"/>
            <a:chOff x="5995723" y="2676898"/>
            <a:chExt cx="676275" cy="542658"/>
          </a:xfrm>
        </p:grpSpPr>
        <p:pic>
          <p:nvPicPr>
            <p:cNvPr id="30" name="图片 29">
              <a:extLst>
                <a:ext uri="{FF2B5EF4-FFF2-40B4-BE49-F238E27FC236}">
                  <a16:creationId xmlns:a16="http://schemas.microsoft.com/office/drawing/2014/main" xmlns="" id="{2885BFDA-33F1-44C6-9A40-DB61D2EBC542}"/>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9907" b="66355" l="35429" r="65143">
                          <a14:foregroundMark x1="42571" y1="37695" x2="47143" y2="49221"/>
                          <a14:foregroundMark x1="49714" y1="30218" x2="49429" y2="31776"/>
                          <a14:foregroundMark x1="47714" y1="30841" x2="44571" y2="33956"/>
                          <a14:foregroundMark x1="54571" y1="34891" x2="57714" y2="37695"/>
                          <a14:foregroundMark x1="58571" y1="37383" x2="58571" y2="37383"/>
                          <a14:foregroundMark x1="64286" y1="49844" x2="64286" y2="49844"/>
                          <a14:foregroundMark x1="64000" y1="44237" x2="64000" y2="44237"/>
                          <a14:foregroundMark x1="64286" y1="42991" x2="64286" y2="42991"/>
                          <a14:foregroundMark x1="65143" y1="43925" x2="65143" y2="43925"/>
                          <a14:foregroundMark x1="57143" y1="64486" x2="57143" y2="64486"/>
                          <a14:foregroundMark x1="46286" y1="64486" x2="46286" y2="64486"/>
                          <a14:foregroundMark x1="36286" y1="57321" x2="36286" y2="57321"/>
                          <a14:foregroundMark x1="35429" y1="56075" x2="35429" y2="56075"/>
                          <a14:foregroundMark x1="58000" y1="63863" x2="58000" y2="63863"/>
                          <a14:foregroundMark x1="53429" y1="65421" x2="53429" y2="65421"/>
                          <a14:foregroundMark x1="50000" y1="66355" x2="50000" y2="66355"/>
                        </a14:backgroundRemoval>
                      </a14:imgEffect>
                    </a14:imgLayer>
                  </a14:imgProps>
                </a:ext>
              </a:extLst>
            </a:blip>
            <a:srcRect l="35153" t="28127" r="32926" b="32212"/>
            <a:stretch/>
          </p:blipFill>
          <p:spPr>
            <a:xfrm>
              <a:off x="6065793" y="2676898"/>
              <a:ext cx="546100" cy="542658"/>
            </a:xfrm>
            <a:prstGeom prst="rect">
              <a:avLst/>
            </a:prstGeom>
          </p:spPr>
        </p:pic>
        <p:sp>
          <p:nvSpPr>
            <p:cNvPr id="31" name="文本框 30">
              <a:extLst>
                <a:ext uri="{FF2B5EF4-FFF2-40B4-BE49-F238E27FC236}">
                  <a16:creationId xmlns:a16="http://schemas.microsoft.com/office/drawing/2014/main" xmlns="" id="{0B9D2162-3EF8-49C7-9674-C68B5DD8D3FE}"/>
                </a:ext>
              </a:extLst>
            </p:cNvPr>
            <p:cNvSpPr txBox="1"/>
            <p:nvPr/>
          </p:nvSpPr>
          <p:spPr>
            <a:xfrm>
              <a:off x="5995723" y="2726254"/>
              <a:ext cx="676275" cy="461665"/>
            </a:xfrm>
            <a:prstGeom prst="rect">
              <a:avLst/>
            </a:prstGeom>
            <a:noFill/>
          </p:spPr>
          <p:txBody>
            <a:bodyPr wrap="square" rtlCol="0">
              <a:spAutoFit/>
            </a:bodyPr>
            <a:lstStyle/>
            <a:p>
              <a:pPr algn="ctr"/>
              <a:r>
                <a:rPr lang="en-US" altLang="zh-CN" sz="2400" b="1" dirty="0" smtClean="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03</a:t>
              </a:r>
              <a:endParaRPr lang="zh-CN" altLang="en-US" sz="24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grpSp>
      <p:sp>
        <p:nvSpPr>
          <p:cNvPr id="32" name="文本框 31">
            <a:extLst>
              <a:ext uri="{FF2B5EF4-FFF2-40B4-BE49-F238E27FC236}">
                <a16:creationId xmlns:a16="http://schemas.microsoft.com/office/drawing/2014/main" xmlns="" id="{A772B370-30AA-47CD-A6B8-EF6D0D2A2793}"/>
              </a:ext>
            </a:extLst>
          </p:cNvPr>
          <p:cNvSpPr txBox="1"/>
          <p:nvPr/>
        </p:nvSpPr>
        <p:spPr>
          <a:xfrm>
            <a:off x="7020049" y="3948080"/>
            <a:ext cx="3866627" cy="1077218"/>
          </a:xfrm>
          <a:prstGeom prst="rect">
            <a:avLst/>
          </a:prstGeom>
          <a:noFill/>
        </p:spPr>
        <p:txBody>
          <a:bodyPr wrap="square" rtlCol="0">
            <a:spAutoFit/>
          </a:bodyPr>
          <a:lstStyle/>
          <a:p>
            <a:r>
              <a:rPr lang="en-US" altLang="zh-CN" sz="3200" dirty="0" smtClean="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Evaluation and</a:t>
            </a:r>
          </a:p>
          <a:p>
            <a:r>
              <a:rPr lang="en-US" altLang="zh-CN" sz="3200" dirty="0" smtClean="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Results</a:t>
            </a:r>
            <a:endParaRPr lang="zh-CN" altLang="en-US" sz="3200" dirty="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grpSp>
        <p:nvGrpSpPr>
          <p:cNvPr id="33" name="组合 32">
            <a:extLst>
              <a:ext uri="{FF2B5EF4-FFF2-40B4-BE49-F238E27FC236}">
                <a16:creationId xmlns:a16="http://schemas.microsoft.com/office/drawing/2014/main" xmlns="" id="{2DDFC0D2-A591-469A-9396-6D9783A00476}"/>
              </a:ext>
            </a:extLst>
          </p:cNvPr>
          <p:cNvGrpSpPr/>
          <p:nvPr/>
        </p:nvGrpSpPr>
        <p:grpSpPr>
          <a:xfrm>
            <a:off x="6291725" y="5421999"/>
            <a:ext cx="676275" cy="542658"/>
            <a:chOff x="5995723" y="2676898"/>
            <a:chExt cx="676275" cy="542658"/>
          </a:xfrm>
        </p:grpSpPr>
        <p:pic>
          <p:nvPicPr>
            <p:cNvPr id="34" name="图片 33">
              <a:extLst>
                <a:ext uri="{FF2B5EF4-FFF2-40B4-BE49-F238E27FC236}">
                  <a16:creationId xmlns:a16="http://schemas.microsoft.com/office/drawing/2014/main" xmlns="" id="{2885BFDA-33F1-44C6-9A40-DB61D2EBC542}"/>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9907" b="66355" l="35429" r="65143">
                          <a14:foregroundMark x1="42571" y1="37695" x2="47143" y2="49221"/>
                          <a14:foregroundMark x1="49714" y1="30218" x2="49429" y2="31776"/>
                          <a14:foregroundMark x1="47714" y1="30841" x2="44571" y2="33956"/>
                          <a14:foregroundMark x1="54571" y1="34891" x2="57714" y2="37695"/>
                          <a14:foregroundMark x1="58571" y1="37383" x2="58571" y2="37383"/>
                          <a14:foregroundMark x1="64286" y1="49844" x2="64286" y2="49844"/>
                          <a14:foregroundMark x1="64000" y1="44237" x2="64000" y2="44237"/>
                          <a14:foregroundMark x1="64286" y1="42991" x2="64286" y2="42991"/>
                          <a14:foregroundMark x1="65143" y1="43925" x2="65143" y2="43925"/>
                          <a14:foregroundMark x1="57143" y1="64486" x2="57143" y2="64486"/>
                          <a14:foregroundMark x1="46286" y1="64486" x2="46286" y2="64486"/>
                          <a14:foregroundMark x1="36286" y1="57321" x2="36286" y2="57321"/>
                          <a14:foregroundMark x1="35429" y1="56075" x2="35429" y2="56075"/>
                          <a14:foregroundMark x1="58000" y1="63863" x2="58000" y2="63863"/>
                          <a14:foregroundMark x1="53429" y1="65421" x2="53429" y2="65421"/>
                          <a14:foregroundMark x1="50000" y1="66355" x2="50000" y2="66355"/>
                        </a14:backgroundRemoval>
                      </a14:imgEffect>
                    </a14:imgLayer>
                  </a14:imgProps>
                </a:ext>
              </a:extLst>
            </a:blip>
            <a:srcRect l="35153" t="28127" r="32926" b="32212"/>
            <a:stretch/>
          </p:blipFill>
          <p:spPr>
            <a:xfrm>
              <a:off x="6065793" y="2676898"/>
              <a:ext cx="546100" cy="542658"/>
            </a:xfrm>
            <a:prstGeom prst="rect">
              <a:avLst/>
            </a:prstGeom>
          </p:spPr>
        </p:pic>
        <p:sp>
          <p:nvSpPr>
            <p:cNvPr id="35" name="文本框 34">
              <a:extLst>
                <a:ext uri="{FF2B5EF4-FFF2-40B4-BE49-F238E27FC236}">
                  <a16:creationId xmlns:a16="http://schemas.microsoft.com/office/drawing/2014/main" xmlns="" id="{0B9D2162-3EF8-49C7-9674-C68B5DD8D3FE}"/>
                </a:ext>
              </a:extLst>
            </p:cNvPr>
            <p:cNvSpPr txBox="1"/>
            <p:nvPr/>
          </p:nvSpPr>
          <p:spPr>
            <a:xfrm>
              <a:off x="5995723" y="2726254"/>
              <a:ext cx="676275" cy="461665"/>
            </a:xfrm>
            <a:prstGeom prst="rect">
              <a:avLst/>
            </a:prstGeom>
            <a:noFill/>
          </p:spPr>
          <p:txBody>
            <a:bodyPr wrap="square" rtlCol="0">
              <a:spAutoFit/>
            </a:bodyPr>
            <a:lstStyle/>
            <a:p>
              <a:pPr algn="ctr"/>
              <a:r>
                <a:rPr lang="en-US" altLang="zh-CN" sz="2400" b="1" dirty="0" smtClean="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04</a:t>
              </a:r>
              <a:endParaRPr lang="zh-CN" altLang="en-US" sz="24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grpSp>
      <p:sp>
        <p:nvSpPr>
          <p:cNvPr id="36" name="文本框 35">
            <a:extLst>
              <a:ext uri="{FF2B5EF4-FFF2-40B4-BE49-F238E27FC236}">
                <a16:creationId xmlns:a16="http://schemas.microsoft.com/office/drawing/2014/main" xmlns="" id="{A772B370-30AA-47CD-A6B8-EF6D0D2A2793}"/>
              </a:ext>
            </a:extLst>
          </p:cNvPr>
          <p:cNvSpPr txBox="1"/>
          <p:nvPr/>
        </p:nvSpPr>
        <p:spPr>
          <a:xfrm>
            <a:off x="7020049" y="5156471"/>
            <a:ext cx="3866627" cy="1077218"/>
          </a:xfrm>
          <a:prstGeom prst="rect">
            <a:avLst/>
          </a:prstGeom>
          <a:noFill/>
        </p:spPr>
        <p:txBody>
          <a:bodyPr wrap="square" rtlCol="0">
            <a:spAutoFit/>
          </a:bodyPr>
          <a:lstStyle/>
          <a:p>
            <a:r>
              <a:rPr lang="en-US" altLang="zh-CN" sz="3200" dirty="0" smtClean="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Conclusion and Further Work </a:t>
            </a:r>
          </a:p>
        </p:txBody>
      </p:sp>
    </p:spTree>
    <p:extLst>
      <p:ext uri="{BB962C8B-B14F-4D97-AF65-F5344CB8AC3E}">
        <p14:creationId xmlns:p14="http://schemas.microsoft.com/office/powerpoint/2010/main" val="2323501177"/>
      </p:ext>
    </p:extLst>
  </p:cSld>
  <p:clrMapOvr>
    <a:masterClrMapping/>
  </p:clrMapOvr>
  <mc:AlternateContent xmlns:mc="http://schemas.openxmlformats.org/markup-compatibility/2006" xmlns:p14="http://schemas.microsoft.com/office/powerpoint/2010/main">
    <mc:Choice Requires="p14">
      <p:transition p14:dur="2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par>
                                <p:cTn id="12" presetID="22" presetClass="entr" presetSubtype="4"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down)">
                                      <p:cBhvr>
                                        <p:cTn id="14" dur="500"/>
                                        <p:tgtEl>
                                          <p:spTgt spid="15"/>
                                        </p:tgtEl>
                                      </p:cBhvr>
                                    </p:animEffect>
                                  </p:childTnLst>
                                </p:cTn>
                              </p:par>
                              <p:par>
                                <p:cTn id="15" presetID="42" presetClass="path" presetSubtype="0" accel="50000" decel="50000" fill="hold" nodeType="withEffect">
                                  <p:stCondLst>
                                    <p:cond delay="0"/>
                                  </p:stCondLst>
                                  <p:childTnLst>
                                    <p:animMotion origin="layout" path="M -0.02812 0.38657 L 0.2625 -0.01343 " pathEditMode="relative" rAng="0" ptsTypes="AA">
                                      <p:cBhvr>
                                        <p:cTn id="16" dur="800" fill="hold"/>
                                        <p:tgtEl>
                                          <p:spTgt spid="6"/>
                                        </p:tgtEl>
                                        <p:attrNameLst>
                                          <p:attrName>ppt_x</p:attrName>
                                          <p:attrName>ppt_y</p:attrName>
                                        </p:attrNameLst>
                                      </p:cBhvr>
                                      <p:rCtr x="14531" y="-20000"/>
                                    </p:animMotion>
                                  </p:childTnLst>
                                </p:cTn>
                              </p:par>
                            </p:childTnLst>
                          </p:cTn>
                        </p:par>
                        <p:par>
                          <p:cTn id="17" fill="hold">
                            <p:stCondLst>
                              <p:cond delay="800"/>
                            </p:stCondLst>
                            <p:childTnLst>
                              <p:par>
                                <p:cTn id="18" presetID="2" presetClass="entr" presetSubtype="1"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0-#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par>
                          <p:cTn id="26" fill="hold">
                            <p:stCondLst>
                              <p:cond delay="130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1800"/>
                            </p:stCondLst>
                            <p:childTnLst>
                              <p:par>
                                <p:cTn id="31" presetID="37" presetClass="entr" presetSubtype="0"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anim calcmode="lin" valueType="num">
                                      <p:cBhvr>
                                        <p:cTn id="34" dur="500" fill="hold"/>
                                        <p:tgtEl>
                                          <p:spTgt spid="21"/>
                                        </p:tgtEl>
                                        <p:attrNameLst>
                                          <p:attrName>ppt_x</p:attrName>
                                        </p:attrNameLst>
                                      </p:cBhvr>
                                      <p:tavLst>
                                        <p:tav tm="0">
                                          <p:val>
                                            <p:strVal val="#ppt_x"/>
                                          </p:val>
                                        </p:tav>
                                        <p:tav tm="100000">
                                          <p:val>
                                            <p:strVal val="#ppt_x"/>
                                          </p:val>
                                        </p:tav>
                                      </p:tavLst>
                                    </p:anim>
                                    <p:anim calcmode="lin" valueType="num">
                                      <p:cBhvr>
                                        <p:cTn id="35" dur="450" decel="100000" fill="hold"/>
                                        <p:tgtEl>
                                          <p:spTgt spid="21"/>
                                        </p:tgtEl>
                                        <p:attrNameLst>
                                          <p:attrName>ppt_y</p:attrName>
                                        </p:attrNameLst>
                                      </p:cBhvr>
                                      <p:tavLst>
                                        <p:tav tm="0">
                                          <p:val>
                                            <p:strVal val="#ppt_y+1"/>
                                          </p:val>
                                        </p:tav>
                                        <p:tav tm="100000">
                                          <p:val>
                                            <p:strVal val="#ppt_y-.03"/>
                                          </p:val>
                                        </p:tav>
                                      </p:tavLst>
                                    </p:anim>
                                    <p:anim calcmode="lin" valueType="num">
                                      <p:cBhvr>
                                        <p:cTn id="36" dur="50" accel="100000" fill="hold">
                                          <p:stCondLst>
                                            <p:cond delay="450"/>
                                          </p:stCondLst>
                                        </p:cTn>
                                        <p:tgtEl>
                                          <p:spTgt spid="21"/>
                                        </p:tgtEl>
                                        <p:attrNameLst>
                                          <p:attrName>ppt_y</p:attrName>
                                        </p:attrNameLst>
                                      </p:cBhvr>
                                      <p:tavLst>
                                        <p:tav tm="0">
                                          <p:val>
                                            <p:strVal val="#ppt_y-.03"/>
                                          </p:val>
                                        </p:tav>
                                        <p:tav tm="100000">
                                          <p:val>
                                            <p:strVal val="#ppt_y"/>
                                          </p:val>
                                        </p:tav>
                                      </p:tavLst>
                                    </p:anim>
                                  </p:childTnLst>
                                </p:cTn>
                              </p:par>
                              <p:par>
                                <p:cTn id="37" presetID="49" presetClass="entr" presetSubtype="0" decel="10000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 calcmode="lin" valueType="num">
                                      <p:cBhvr>
                                        <p:cTn id="41" dur="500" fill="hold"/>
                                        <p:tgtEl>
                                          <p:spTgt spid="21"/>
                                        </p:tgtEl>
                                        <p:attrNameLst>
                                          <p:attrName>style.rotation</p:attrName>
                                        </p:attrNameLst>
                                      </p:cBhvr>
                                      <p:tavLst>
                                        <p:tav tm="0">
                                          <p:val>
                                            <p:fltVal val="360"/>
                                          </p:val>
                                        </p:tav>
                                        <p:tav tm="100000">
                                          <p:val>
                                            <p:fltVal val="0"/>
                                          </p:val>
                                        </p:tav>
                                      </p:tavLst>
                                    </p:anim>
                                    <p:animEffect transition="in" filter="fade">
                                      <p:cBhvr>
                                        <p:cTn id="42" dur="500"/>
                                        <p:tgtEl>
                                          <p:spTgt spid="21"/>
                                        </p:tgtEl>
                                      </p:cBhvr>
                                    </p:animEffect>
                                  </p:childTnLst>
                                </p:cTn>
                              </p:par>
                            </p:childTnLst>
                          </p:cTn>
                        </p:par>
                        <p:par>
                          <p:cTn id="43" fill="hold">
                            <p:stCondLst>
                              <p:cond delay="2300"/>
                            </p:stCondLst>
                            <p:childTnLst>
                              <p:par>
                                <p:cTn id="44" presetID="2" presetClass="entr" presetSubtype="2" fill="hold" grpId="0" nodeType="afterEffect">
                                  <p:stCondLst>
                                    <p:cond delay="0"/>
                                  </p:stCondLst>
                                  <p:iterate type="lt">
                                    <p:tmPct val="10000"/>
                                  </p:iterate>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1+#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childTnLst>
                          </p:cTn>
                        </p:par>
                        <p:par>
                          <p:cTn id="48" fill="hold">
                            <p:stCondLst>
                              <p:cond delay="3350"/>
                            </p:stCondLst>
                            <p:childTnLst>
                              <p:par>
                                <p:cTn id="49" presetID="37" presetClass="entr" presetSubtype="0"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anim calcmode="lin" valueType="num">
                                      <p:cBhvr>
                                        <p:cTn id="52" dur="500" fill="hold"/>
                                        <p:tgtEl>
                                          <p:spTgt spid="25"/>
                                        </p:tgtEl>
                                        <p:attrNameLst>
                                          <p:attrName>ppt_x</p:attrName>
                                        </p:attrNameLst>
                                      </p:cBhvr>
                                      <p:tavLst>
                                        <p:tav tm="0">
                                          <p:val>
                                            <p:strVal val="#ppt_x"/>
                                          </p:val>
                                        </p:tav>
                                        <p:tav tm="100000">
                                          <p:val>
                                            <p:strVal val="#ppt_x"/>
                                          </p:val>
                                        </p:tav>
                                      </p:tavLst>
                                    </p:anim>
                                    <p:anim calcmode="lin" valueType="num">
                                      <p:cBhvr>
                                        <p:cTn id="53" dur="450" decel="100000" fill="hold"/>
                                        <p:tgtEl>
                                          <p:spTgt spid="25"/>
                                        </p:tgtEl>
                                        <p:attrNameLst>
                                          <p:attrName>ppt_y</p:attrName>
                                        </p:attrNameLst>
                                      </p:cBhvr>
                                      <p:tavLst>
                                        <p:tav tm="0">
                                          <p:val>
                                            <p:strVal val="#ppt_y+1"/>
                                          </p:val>
                                        </p:tav>
                                        <p:tav tm="100000">
                                          <p:val>
                                            <p:strVal val="#ppt_y-.03"/>
                                          </p:val>
                                        </p:tav>
                                      </p:tavLst>
                                    </p:anim>
                                    <p:anim calcmode="lin" valueType="num">
                                      <p:cBhvr>
                                        <p:cTn id="54" dur="50" accel="100000" fill="hold">
                                          <p:stCondLst>
                                            <p:cond delay="450"/>
                                          </p:stCondLst>
                                        </p:cTn>
                                        <p:tgtEl>
                                          <p:spTgt spid="25"/>
                                        </p:tgtEl>
                                        <p:attrNameLst>
                                          <p:attrName>ppt_y</p:attrName>
                                        </p:attrNameLst>
                                      </p:cBhvr>
                                      <p:tavLst>
                                        <p:tav tm="0">
                                          <p:val>
                                            <p:strVal val="#ppt_y-.03"/>
                                          </p:val>
                                        </p:tav>
                                        <p:tav tm="100000">
                                          <p:val>
                                            <p:strVal val="#ppt_y"/>
                                          </p:val>
                                        </p:tav>
                                      </p:tavLst>
                                    </p:anim>
                                  </p:childTnLst>
                                </p:cTn>
                              </p:par>
                              <p:par>
                                <p:cTn id="55" presetID="49" presetClass="entr" presetSubtype="0" decel="10000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p:cTn id="57" dur="500" fill="hold"/>
                                        <p:tgtEl>
                                          <p:spTgt spid="25"/>
                                        </p:tgtEl>
                                        <p:attrNameLst>
                                          <p:attrName>ppt_w</p:attrName>
                                        </p:attrNameLst>
                                      </p:cBhvr>
                                      <p:tavLst>
                                        <p:tav tm="0">
                                          <p:val>
                                            <p:fltVal val="0"/>
                                          </p:val>
                                        </p:tav>
                                        <p:tav tm="100000">
                                          <p:val>
                                            <p:strVal val="#ppt_w"/>
                                          </p:val>
                                        </p:tav>
                                      </p:tavLst>
                                    </p:anim>
                                    <p:anim calcmode="lin" valueType="num">
                                      <p:cBhvr>
                                        <p:cTn id="58" dur="500" fill="hold"/>
                                        <p:tgtEl>
                                          <p:spTgt spid="25"/>
                                        </p:tgtEl>
                                        <p:attrNameLst>
                                          <p:attrName>ppt_h</p:attrName>
                                        </p:attrNameLst>
                                      </p:cBhvr>
                                      <p:tavLst>
                                        <p:tav tm="0">
                                          <p:val>
                                            <p:fltVal val="0"/>
                                          </p:val>
                                        </p:tav>
                                        <p:tav tm="100000">
                                          <p:val>
                                            <p:strVal val="#ppt_h"/>
                                          </p:val>
                                        </p:tav>
                                      </p:tavLst>
                                    </p:anim>
                                    <p:anim calcmode="lin" valueType="num">
                                      <p:cBhvr>
                                        <p:cTn id="59" dur="500" fill="hold"/>
                                        <p:tgtEl>
                                          <p:spTgt spid="25"/>
                                        </p:tgtEl>
                                        <p:attrNameLst>
                                          <p:attrName>style.rotation</p:attrName>
                                        </p:attrNameLst>
                                      </p:cBhvr>
                                      <p:tavLst>
                                        <p:tav tm="0">
                                          <p:val>
                                            <p:fltVal val="360"/>
                                          </p:val>
                                        </p:tav>
                                        <p:tav tm="100000">
                                          <p:val>
                                            <p:fltVal val="0"/>
                                          </p:val>
                                        </p:tav>
                                      </p:tavLst>
                                    </p:anim>
                                    <p:animEffect transition="in" filter="fade">
                                      <p:cBhvr>
                                        <p:cTn id="60" dur="500"/>
                                        <p:tgtEl>
                                          <p:spTgt spid="25"/>
                                        </p:tgtEl>
                                      </p:cBhvr>
                                    </p:animEffect>
                                  </p:childTnLst>
                                </p:cTn>
                              </p:par>
                            </p:childTnLst>
                          </p:cTn>
                        </p:par>
                        <p:par>
                          <p:cTn id="61" fill="hold">
                            <p:stCondLst>
                              <p:cond delay="3850"/>
                            </p:stCondLst>
                            <p:childTnLst>
                              <p:par>
                                <p:cTn id="62" presetID="2" presetClass="entr" presetSubtype="2" fill="hold" grpId="0" nodeType="afterEffect">
                                  <p:stCondLst>
                                    <p:cond delay="0"/>
                                  </p:stCondLst>
                                  <p:iterate type="lt">
                                    <p:tmPct val="10000"/>
                                  </p:iterate>
                                  <p:childTnLst>
                                    <p:set>
                                      <p:cBhvr>
                                        <p:cTn id="63" dur="1" fill="hold">
                                          <p:stCondLst>
                                            <p:cond delay="0"/>
                                          </p:stCondLst>
                                        </p:cTn>
                                        <p:tgtEl>
                                          <p:spTgt spid="28"/>
                                        </p:tgtEl>
                                        <p:attrNameLst>
                                          <p:attrName>style.visibility</p:attrName>
                                        </p:attrNameLst>
                                      </p:cBhvr>
                                      <p:to>
                                        <p:strVal val="visible"/>
                                      </p:to>
                                    </p:set>
                                    <p:anim calcmode="lin" valueType="num">
                                      <p:cBhvr additive="base">
                                        <p:cTn id="64" dur="500" fill="hold"/>
                                        <p:tgtEl>
                                          <p:spTgt spid="28"/>
                                        </p:tgtEl>
                                        <p:attrNameLst>
                                          <p:attrName>ppt_x</p:attrName>
                                        </p:attrNameLst>
                                      </p:cBhvr>
                                      <p:tavLst>
                                        <p:tav tm="0">
                                          <p:val>
                                            <p:strVal val="1+#ppt_w/2"/>
                                          </p:val>
                                        </p:tav>
                                        <p:tav tm="100000">
                                          <p:val>
                                            <p:strVal val="#ppt_x"/>
                                          </p:val>
                                        </p:tav>
                                      </p:tavLst>
                                    </p:anim>
                                    <p:anim calcmode="lin" valueType="num">
                                      <p:cBhvr additive="base">
                                        <p:cTn id="65" dur="500" fill="hold"/>
                                        <p:tgtEl>
                                          <p:spTgt spid="28"/>
                                        </p:tgtEl>
                                        <p:attrNameLst>
                                          <p:attrName>ppt_y</p:attrName>
                                        </p:attrNameLst>
                                      </p:cBhvr>
                                      <p:tavLst>
                                        <p:tav tm="0">
                                          <p:val>
                                            <p:strVal val="#ppt_y"/>
                                          </p:val>
                                        </p:tav>
                                        <p:tav tm="100000">
                                          <p:val>
                                            <p:strVal val="#ppt_y"/>
                                          </p:val>
                                        </p:tav>
                                      </p:tavLst>
                                    </p:anim>
                                  </p:childTnLst>
                                </p:cTn>
                              </p:par>
                            </p:childTnLst>
                          </p:cTn>
                        </p:par>
                        <p:par>
                          <p:cTn id="66" fill="hold">
                            <p:stCondLst>
                              <p:cond delay="5400"/>
                            </p:stCondLst>
                            <p:childTnLst>
                              <p:par>
                                <p:cTn id="67" presetID="37" presetClass="entr" presetSubtype="0" fill="hold" nodeType="after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anim calcmode="lin" valueType="num">
                                      <p:cBhvr>
                                        <p:cTn id="70" dur="500" fill="hold"/>
                                        <p:tgtEl>
                                          <p:spTgt spid="29"/>
                                        </p:tgtEl>
                                        <p:attrNameLst>
                                          <p:attrName>ppt_x</p:attrName>
                                        </p:attrNameLst>
                                      </p:cBhvr>
                                      <p:tavLst>
                                        <p:tav tm="0">
                                          <p:val>
                                            <p:strVal val="#ppt_x"/>
                                          </p:val>
                                        </p:tav>
                                        <p:tav tm="100000">
                                          <p:val>
                                            <p:strVal val="#ppt_x"/>
                                          </p:val>
                                        </p:tav>
                                      </p:tavLst>
                                    </p:anim>
                                    <p:anim calcmode="lin" valueType="num">
                                      <p:cBhvr>
                                        <p:cTn id="71" dur="450" decel="100000" fill="hold"/>
                                        <p:tgtEl>
                                          <p:spTgt spid="29"/>
                                        </p:tgtEl>
                                        <p:attrNameLst>
                                          <p:attrName>ppt_y</p:attrName>
                                        </p:attrNameLst>
                                      </p:cBhvr>
                                      <p:tavLst>
                                        <p:tav tm="0">
                                          <p:val>
                                            <p:strVal val="#ppt_y+1"/>
                                          </p:val>
                                        </p:tav>
                                        <p:tav tm="100000">
                                          <p:val>
                                            <p:strVal val="#ppt_y-.03"/>
                                          </p:val>
                                        </p:tav>
                                      </p:tavLst>
                                    </p:anim>
                                    <p:anim calcmode="lin" valueType="num">
                                      <p:cBhvr>
                                        <p:cTn id="72" dur="50" accel="100000" fill="hold">
                                          <p:stCondLst>
                                            <p:cond delay="450"/>
                                          </p:stCondLst>
                                        </p:cTn>
                                        <p:tgtEl>
                                          <p:spTgt spid="29"/>
                                        </p:tgtEl>
                                        <p:attrNameLst>
                                          <p:attrName>ppt_y</p:attrName>
                                        </p:attrNameLst>
                                      </p:cBhvr>
                                      <p:tavLst>
                                        <p:tav tm="0">
                                          <p:val>
                                            <p:strVal val="#ppt_y-.03"/>
                                          </p:val>
                                        </p:tav>
                                        <p:tav tm="100000">
                                          <p:val>
                                            <p:strVal val="#ppt_y"/>
                                          </p:val>
                                        </p:tav>
                                      </p:tavLst>
                                    </p:anim>
                                  </p:childTnLst>
                                </p:cTn>
                              </p:par>
                              <p:par>
                                <p:cTn id="73" presetID="49" presetClass="entr" presetSubtype="0" decel="10000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p:cTn id="75" dur="500" fill="hold"/>
                                        <p:tgtEl>
                                          <p:spTgt spid="29"/>
                                        </p:tgtEl>
                                        <p:attrNameLst>
                                          <p:attrName>ppt_w</p:attrName>
                                        </p:attrNameLst>
                                      </p:cBhvr>
                                      <p:tavLst>
                                        <p:tav tm="0">
                                          <p:val>
                                            <p:fltVal val="0"/>
                                          </p:val>
                                        </p:tav>
                                        <p:tav tm="100000">
                                          <p:val>
                                            <p:strVal val="#ppt_w"/>
                                          </p:val>
                                        </p:tav>
                                      </p:tavLst>
                                    </p:anim>
                                    <p:anim calcmode="lin" valueType="num">
                                      <p:cBhvr>
                                        <p:cTn id="76" dur="500" fill="hold"/>
                                        <p:tgtEl>
                                          <p:spTgt spid="29"/>
                                        </p:tgtEl>
                                        <p:attrNameLst>
                                          <p:attrName>ppt_h</p:attrName>
                                        </p:attrNameLst>
                                      </p:cBhvr>
                                      <p:tavLst>
                                        <p:tav tm="0">
                                          <p:val>
                                            <p:fltVal val="0"/>
                                          </p:val>
                                        </p:tav>
                                        <p:tav tm="100000">
                                          <p:val>
                                            <p:strVal val="#ppt_h"/>
                                          </p:val>
                                        </p:tav>
                                      </p:tavLst>
                                    </p:anim>
                                    <p:anim calcmode="lin" valueType="num">
                                      <p:cBhvr>
                                        <p:cTn id="77" dur="500" fill="hold"/>
                                        <p:tgtEl>
                                          <p:spTgt spid="29"/>
                                        </p:tgtEl>
                                        <p:attrNameLst>
                                          <p:attrName>style.rotation</p:attrName>
                                        </p:attrNameLst>
                                      </p:cBhvr>
                                      <p:tavLst>
                                        <p:tav tm="0">
                                          <p:val>
                                            <p:fltVal val="360"/>
                                          </p:val>
                                        </p:tav>
                                        <p:tav tm="100000">
                                          <p:val>
                                            <p:fltVal val="0"/>
                                          </p:val>
                                        </p:tav>
                                      </p:tavLst>
                                    </p:anim>
                                    <p:animEffect transition="in" filter="fade">
                                      <p:cBhvr>
                                        <p:cTn id="78" dur="500"/>
                                        <p:tgtEl>
                                          <p:spTgt spid="29"/>
                                        </p:tgtEl>
                                      </p:cBhvr>
                                    </p:animEffect>
                                  </p:childTnLst>
                                </p:cTn>
                              </p:par>
                            </p:childTnLst>
                          </p:cTn>
                        </p:par>
                        <p:par>
                          <p:cTn id="79" fill="hold">
                            <p:stCondLst>
                              <p:cond delay="5900"/>
                            </p:stCondLst>
                            <p:childTnLst>
                              <p:par>
                                <p:cTn id="80" presetID="2" presetClass="entr" presetSubtype="2" fill="hold" grpId="0" nodeType="afterEffect">
                                  <p:stCondLst>
                                    <p:cond delay="0"/>
                                  </p:stCondLst>
                                  <p:iterate type="lt">
                                    <p:tmPct val="10000"/>
                                  </p:iterate>
                                  <p:childTnLst>
                                    <p:set>
                                      <p:cBhvr>
                                        <p:cTn id="81" dur="1" fill="hold">
                                          <p:stCondLst>
                                            <p:cond delay="0"/>
                                          </p:stCondLst>
                                        </p:cTn>
                                        <p:tgtEl>
                                          <p:spTgt spid="32"/>
                                        </p:tgtEl>
                                        <p:attrNameLst>
                                          <p:attrName>style.visibility</p:attrName>
                                        </p:attrNameLst>
                                      </p:cBhvr>
                                      <p:to>
                                        <p:strVal val="visible"/>
                                      </p:to>
                                    </p:set>
                                    <p:anim calcmode="lin" valueType="num">
                                      <p:cBhvr additive="base">
                                        <p:cTn id="82" dur="500" fill="hold"/>
                                        <p:tgtEl>
                                          <p:spTgt spid="32"/>
                                        </p:tgtEl>
                                        <p:attrNameLst>
                                          <p:attrName>ppt_x</p:attrName>
                                        </p:attrNameLst>
                                      </p:cBhvr>
                                      <p:tavLst>
                                        <p:tav tm="0">
                                          <p:val>
                                            <p:strVal val="1+#ppt_w/2"/>
                                          </p:val>
                                        </p:tav>
                                        <p:tav tm="100000">
                                          <p:val>
                                            <p:strVal val="#ppt_x"/>
                                          </p:val>
                                        </p:tav>
                                      </p:tavLst>
                                    </p:anim>
                                    <p:anim calcmode="lin" valueType="num">
                                      <p:cBhvr additive="base">
                                        <p:cTn id="83" dur="500" fill="hold"/>
                                        <p:tgtEl>
                                          <p:spTgt spid="32"/>
                                        </p:tgtEl>
                                        <p:attrNameLst>
                                          <p:attrName>ppt_y</p:attrName>
                                        </p:attrNameLst>
                                      </p:cBhvr>
                                      <p:tavLst>
                                        <p:tav tm="0">
                                          <p:val>
                                            <p:strVal val="#ppt_y"/>
                                          </p:val>
                                        </p:tav>
                                        <p:tav tm="100000">
                                          <p:val>
                                            <p:strVal val="#ppt_y"/>
                                          </p:val>
                                        </p:tav>
                                      </p:tavLst>
                                    </p:anim>
                                  </p:childTnLst>
                                </p:cTn>
                              </p:par>
                            </p:childTnLst>
                          </p:cTn>
                        </p:par>
                        <p:par>
                          <p:cTn id="84" fill="hold">
                            <p:stCondLst>
                              <p:cond delay="7350"/>
                            </p:stCondLst>
                            <p:childTnLst>
                              <p:par>
                                <p:cTn id="85" presetID="37" presetClass="entr" presetSubtype="0" fill="hold" nodeType="after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anim calcmode="lin" valueType="num">
                                      <p:cBhvr>
                                        <p:cTn id="88" dur="500" fill="hold"/>
                                        <p:tgtEl>
                                          <p:spTgt spid="33"/>
                                        </p:tgtEl>
                                        <p:attrNameLst>
                                          <p:attrName>ppt_x</p:attrName>
                                        </p:attrNameLst>
                                      </p:cBhvr>
                                      <p:tavLst>
                                        <p:tav tm="0">
                                          <p:val>
                                            <p:strVal val="#ppt_x"/>
                                          </p:val>
                                        </p:tav>
                                        <p:tav tm="100000">
                                          <p:val>
                                            <p:strVal val="#ppt_x"/>
                                          </p:val>
                                        </p:tav>
                                      </p:tavLst>
                                    </p:anim>
                                    <p:anim calcmode="lin" valueType="num">
                                      <p:cBhvr>
                                        <p:cTn id="89" dur="450" decel="100000" fill="hold"/>
                                        <p:tgtEl>
                                          <p:spTgt spid="33"/>
                                        </p:tgtEl>
                                        <p:attrNameLst>
                                          <p:attrName>ppt_y</p:attrName>
                                        </p:attrNameLst>
                                      </p:cBhvr>
                                      <p:tavLst>
                                        <p:tav tm="0">
                                          <p:val>
                                            <p:strVal val="#ppt_y+1"/>
                                          </p:val>
                                        </p:tav>
                                        <p:tav tm="100000">
                                          <p:val>
                                            <p:strVal val="#ppt_y-.03"/>
                                          </p:val>
                                        </p:tav>
                                      </p:tavLst>
                                    </p:anim>
                                    <p:anim calcmode="lin" valueType="num">
                                      <p:cBhvr>
                                        <p:cTn id="90" dur="50" accel="100000" fill="hold">
                                          <p:stCondLst>
                                            <p:cond delay="450"/>
                                          </p:stCondLst>
                                        </p:cTn>
                                        <p:tgtEl>
                                          <p:spTgt spid="33"/>
                                        </p:tgtEl>
                                        <p:attrNameLst>
                                          <p:attrName>ppt_y</p:attrName>
                                        </p:attrNameLst>
                                      </p:cBhvr>
                                      <p:tavLst>
                                        <p:tav tm="0">
                                          <p:val>
                                            <p:strVal val="#ppt_y-.03"/>
                                          </p:val>
                                        </p:tav>
                                        <p:tav tm="100000">
                                          <p:val>
                                            <p:strVal val="#ppt_y"/>
                                          </p:val>
                                        </p:tav>
                                      </p:tavLst>
                                    </p:anim>
                                  </p:childTnLst>
                                </p:cTn>
                              </p:par>
                              <p:par>
                                <p:cTn id="91" presetID="49" presetClass="entr" presetSubtype="0" decel="100000" fill="hold" nodeType="withEffect">
                                  <p:stCondLst>
                                    <p:cond delay="0"/>
                                  </p:stCondLst>
                                  <p:childTnLst>
                                    <p:set>
                                      <p:cBhvr>
                                        <p:cTn id="92" dur="1" fill="hold">
                                          <p:stCondLst>
                                            <p:cond delay="0"/>
                                          </p:stCondLst>
                                        </p:cTn>
                                        <p:tgtEl>
                                          <p:spTgt spid="33"/>
                                        </p:tgtEl>
                                        <p:attrNameLst>
                                          <p:attrName>style.visibility</p:attrName>
                                        </p:attrNameLst>
                                      </p:cBhvr>
                                      <p:to>
                                        <p:strVal val="visible"/>
                                      </p:to>
                                    </p:set>
                                    <p:anim calcmode="lin" valueType="num">
                                      <p:cBhvr>
                                        <p:cTn id="93" dur="500" fill="hold"/>
                                        <p:tgtEl>
                                          <p:spTgt spid="33"/>
                                        </p:tgtEl>
                                        <p:attrNameLst>
                                          <p:attrName>ppt_w</p:attrName>
                                        </p:attrNameLst>
                                      </p:cBhvr>
                                      <p:tavLst>
                                        <p:tav tm="0">
                                          <p:val>
                                            <p:fltVal val="0"/>
                                          </p:val>
                                        </p:tav>
                                        <p:tav tm="100000">
                                          <p:val>
                                            <p:strVal val="#ppt_w"/>
                                          </p:val>
                                        </p:tav>
                                      </p:tavLst>
                                    </p:anim>
                                    <p:anim calcmode="lin" valueType="num">
                                      <p:cBhvr>
                                        <p:cTn id="94" dur="500" fill="hold"/>
                                        <p:tgtEl>
                                          <p:spTgt spid="33"/>
                                        </p:tgtEl>
                                        <p:attrNameLst>
                                          <p:attrName>ppt_h</p:attrName>
                                        </p:attrNameLst>
                                      </p:cBhvr>
                                      <p:tavLst>
                                        <p:tav tm="0">
                                          <p:val>
                                            <p:fltVal val="0"/>
                                          </p:val>
                                        </p:tav>
                                        <p:tav tm="100000">
                                          <p:val>
                                            <p:strVal val="#ppt_h"/>
                                          </p:val>
                                        </p:tav>
                                      </p:tavLst>
                                    </p:anim>
                                    <p:anim calcmode="lin" valueType="num">
                                      <p:cBhvr>
                                        <p:cTn id="95" dur="500" fill="hold"/>
                                        <p:tgtEl>
                                          <p:spTgt spid="33"/>
                                        </p:tgtEl>
                                        <p:attrNameLst>
                                          <p:attrName>style.rotation</p:attrName>
                                        </p:attrNameLst>
                                      </p:cBhvr>
                                      <p:tavLst>
                                        <p:tav tm="0">
                                          <p:val>
                                            <p:fltVal val="360"/>
                                          </p:val>
                                        </p:tav>
                                        <p:tav tm="100000">
                                          <p:val>
                                            <p:fltVal val="0"/>
                                          </p:val>
                                        </p:tav>
                                      </p:tavLst>
                                    </p:anim>
                                    <p:animEffect transition="in" filter="fade">
                                      <p:cBhvr>
                                        <p:cTn id="96" dur="500"/>
                                        <p:tgtEl>
                                          <p:spTgt spid="33"/>
                                        </p:tgtEl>
                                      </p:cBhvr>
                                    </p:animEffect>
                                  </p:childTnLst>
                                </p:cTn>
                              </p:par>
                            </p:childTnLst>
                          </p:cTn>
                        </p:par>
                        <p:par>
                          <p:cTn id="97" fill="hold">
                            <p:stCondLst>
                              <p:cond delay="7850"/>
                            </p:stCondLst>
                            <p:childTnLst>
                              <p:par>
                                <p:cTn id="98" presetID="2" presetClass="entr" presetSubtype="2" fill="hold" grpId="0" nodeType="afterEffect">
                                  <p:stCondLst>
                                    <p:cond delay="0"/>
                                  </p:stCondLst>
                                  <p:iterate type="lt">
                                    <p:tmPct val="10000"/>
                                  </p:iterate>
                                  <p:childTnLst>
                                    <p:set>
                                      <p:cBhvr>
                                        <p:cTn id="99" dur="1" fill="hold">
                                          <p:stCondLst>
                                            <p:cond delay="0"/>
                                          </p:stCondLst>
                                        </p:cTn>
                                        <p:tgtEl>
                                          <p:spTgt spid="36"/>
                                        </p:tgtEl>
                                        <p:attrNameLst>
                                          <p:attrName>style.visibility</p:attrName>
                                        </p:attrNameLst>
                                      </p:cBhvr>
                                      <p:to>
                                        <p:strVal val="visible"/>
                                      </p:to>
                                    </p:set>
                                    <p:anim calcmode="lin" valueType="num">
                                      <p:cBhvr additive="base">
                                        <p:cTn id="100" dur="500" fill="hold"/>
                                        <p:tgtEl>
                                          <p:spTgt spid="36"/>
                                        </p:tgtEl>
                                        <p:attrNameLst>
                                          <p:attrName>ppt_x</p:attrName>
                                        </p:attrNameLst>
                                      </p:cBhvr>
                                      <p:tavLst>
                                        <p:tav tm="0">
                                          <p:val>
                                            <p:strVal val="1+#ppt_w/2"/>
                                          </p:val>
                                        </p:tav>
                                        <p:tav tm="100000">
                                          <p:val>
                                            <p:strVal val="#ppt_x"/>
                                          </p:val>
                                        </p:tav>
                                      </p:tavLst>
                                    </p:anim>
                                    <p:anim calcmode="lin" valueType="num">
                                      <p:cBhvr additive="base">
                                        <p:cTn id="101"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P spid="28" grpId="0"/>
      <p:bldP spid="32"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a:extLst>
              <a:ext uri="{FF2B5EF4-FFF2-40B4-BE49-F238E27FC236}">
                <a16:creationId xmlns:a16="http://schemas.microsoft.com/office/drawing/2014/main" xmlns="" id="{DE45C898-5E71-46B3-B671-EBFD8F85BCC4}"/>
              </a:ext>
            </a:extLst>
          </p:cNvPr>
          <p:cNvSpPr txBox="1"/>
          <p:nvPr/>
        </p:nvSpPr>
        <p:spPr>
          <a:xfrm>
            <a:off x="1637674" y="1025779"/>
            <a:ext cx="2804152" cy="46166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2400" dirty="0" smtClean="0">
                <a:ln w="0"/>
                <a:effectLst>
                  <a:outerShdw blurRad="38100" dist="19050" dir="2700000" algn="tl" rotWithShape="0">
                    <a:schemeClr val="dk1">
                      <a:alpha val="40000"/>
                    </a:schemeClr>
                  </a:outerShdw>
                </a:effectLst>
                <a:latin typeface="Book Antiqua" panose="02040602050305030304" pitchFamily="18" charset="0"/>
              </a:rPr>
              <a:t>Research Question</a:t>
            </a:r>
            <a:endParaRPr lang="zh-CN" altLang="en-US" sz="3200" dirty="0">
              <a:ln w="0"/>
              <a:effectLst>
                <a:outerShdw blurRad="38100" dist="19050" dir="2700000" algn="tl" rotWithShape="0">
                  <a:schemeClr val="dk1">
                    <a:alpha val="40000"/>
                  </a:scheme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pic>
        <p:nvPicPr>
          <p:cNvPr id="4" name="图片 3">
            <a:extLst>
              <a:ext uri="{FF2B5EF4-FFF2-40B4-BE49-F238E27FC236}">
                <a16:creationId xmlns="" xmlns:a16="http://schemas.microsoft.com/office/drawing/2014/main" id="{FB565A2D-4B70-421A-AA82-176ABA10EE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450187">
            <a:off x="-3875630" y="2862041"/>
            <a:ext cx="6855716" cy="5996349"/>
          </a:xfrm>
          <a:prstGeom prst="rect">
            <a:avLst/>
          </a:prstGeom>
        </p:spPr>
      </p:pic>
      <p:pic>
        <p:nvPicPr>
          <p:cNvPr id="5" name="图片 4">
            <a:extLst>
              <a:ext uri="{FF2B5EF4-FFF2-40B4-BE49-F238E27FC236}">
                <a16:creationId xmlns="" xmlns:a16="http://schemas.microsoft.com/office/drawing/2014/main" id="{A35CF588-D099-41CE-96B9-64044F529E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flipH="1">
            <a:off x="9221341" y="-1447502"/>
            <a:ext cx="6855716" cy="5996349"/>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379" y="0"/>
            <a:ext cx="1269841" cy="2260317"/>
          </a:xfrm>
          <a:prstGeom prst="rect">
            <a:avLst/>
          </a:prstGeom>
          <a:effectLst>
            <a:outerShdw blurRad="50800" dist="38100" dir="2700000" algn="tl" rotWithShape="0">
              <a:prstClr val="black">
                <a:alpha val="40000"/>
              </a:prstClr>
            </a:outerShdw>
          </a:effectLst>
        </p:spPr>
      </p:pic>
      <p:sp>
        <p:nvSpPr>
          <p:cNvPr id="7" name="文本框 6">
            <a:extLst>
              <a:ext uri="{FF2B5EF4-FFF2-40B4-BE49-F238E27FC236}">
                <a16:creationId xmlns:a16="http://schemas.microsoft.com/office/drawing/2014/main" xmlns="" id="{DE45C898-5E71-46B3-B671-EBFD8F85BCC4}"/>
              </a:ext>
            </a:extLst>
          </p:cNvPr>
          <p:cNvSpPr txBox="1"/>
          <p:nvPr/>
        </p:nvSpPr>
        <p:spPr>
          <a:xfrm>
            <a:off x="1507038" y="500329"/>
            <a:ext cx="3866627"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smtClean="0">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Introduction</a:t>
            </a:r>
            <a:endParaRPr lang="zh-CN" altLang="en-US" sz="3200" b="1" dirty="0">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sp>
        <p:nvSpPr>
          <p:cNvPr id="3" name="矩形 2"/>
          <p:cNvSpPr/>
          <p:nvPr/>
        </p:nvSpPr>
        <p:spPr>
          <a:xfrm>
            <a:off x="3706330" y="1404525"/>
            <a:ext cx="6096000" cy="923330"/>
          </a:xfrm>
          <a:prstGeom prst="rect">
            <a:avLst/>
          </a:prstGeom>
        </p:spPr>
        <p:txBody>
          <a:bodyPr>
            <a:spAutoFit/>
          </a:bodyPr>
          <a:lstStyle/>
          <a:p>
            <a:endParaRPr lang="en-US" altLang="zh-CN" dirty="0"/>
          </a:p>
          <a:p>
            <a:endParaRPr lang="en-US" altLang="zh-CN" dirty="0"/>
          </a:p>
          <a:p>
            <a:endParaRPr lang="en-US" altLang="zh-CN" dirty="0"/>
          </a:p>
        </p:txBody>
      </p:sp>
      <p:sp>
        <p:nvSpPr>
          <p:cNvPr id="8" name="任意多边形: 形状 2">
            <a:extLst>
              <a:ext uri="{FF2B5EF4-FFF2-40B4-BE49-F238E27FC236}">
                <a16:creationId xmlns="" xmlns:a16="http://schemas.microsoft.com/office/drawing/2014/main" id="{900232A2-DF89-4A91-AF45-E341B9329187}"/>
              </a:ext>
            </a:extLst>
          </p:cNvPr>
          <p:cNvSpPr/>
          <p:nvPr/>
        </p:nvSpPr>
        <p:spPr>
          <a:xfrm>
            <a:off x="-42204" y="2266950"/>
            <a:ext cx="12210757" cy="2504119"/>
          </a:xfrm>
          <a:custGeom>
            <a:avLst/>
            <a:gdLst>
              <a:gd name="connsiteX0" fmla="*/ 0 w 12168554"/>
              <a:gd name="connsiteY0" fmla="*/ 144271 h 2296863"/>
              <a:gd name="connsiteX1" fmla="*/ 1842868 w 12168554"/>
              <a:gd name="connsiteY1" fmla="*/ 228677 h 2296863"/>
              <a:gd name="connsiteX2" fmla="*/ 5739618 w 12168554"/>
              <a:gd name="connsiteY2" fmla="*/ 2296628 h 2296863"/>
              <a:gd name="connsiteX3" fmla="*/ 9481625 w 12168554"/>
              <a:gd name="connsiteY3" fmla="*/ 369354 h 2296863"/>
              <a:gd name="connsiteX4" fmla="*/ 12168554 w 12168554"/>
              <a:gd name="connsiteY4" fmla="*/ 1002401 h 2296863"/>
              <a:gd name="connsiteX0" fmla="*/ 0 w 12210757"/>
              <a:gd name="connsiteY0" fmla="*/ 48556 h 2552840"/>
              <a:gd name="connsiteX1" fmla="*/ 1885071 w 12210757"/>
              <a:gd name="connsiteY1" fmla="*/ 484654 h 2552840"/>
              <a:gd name="connsiteX2" fmla="*/ 5781821 w 12210757"/>
              <a:gd name="connsiteY2" fmla="*/ 2552605 h 2552840"/>
              <a:gd name="connsiteX3" fmla="*/ 9523828 w 12210757"/>
              <a:gd name="connsiteY3" fmla="*/ 625331 h 2552840"/>
              <a:gd name="connsiteX4" fmla="*/ 12210757 w 12210757"/>
              <a:gd name="connsiteY4" fmla="*/ 1258378 h 2552840"/>
              <a:gd name="connsiteX0" fmla="*/ 0 w 12210757"/>
              <a:gd name="connsiteY0" fmla="*/ 0 h 2504284"/>
              <a:gd name="connsiteX1" fmla="*/ 1885071 w 12210757"/>
              <a:gd name="connsiteY1" fmla="*/ 436098 h 2504284"/>
              <a:gd name="connsiteX2" fmla="*/ 5781821 w 12210757"/>
              <a:gd name="connsiteY2" fmla="*/ 2504049 h 2504284"/>
              <a:gd name="connsiteX3" fmla="*/ 9523828 w 12210757"/>
              <a:gd name="connsiteY3" fmla="*/ 576775 h 2504284"/>
              <a:gd name="connsiteX4" fmla="*/ 12210757 w 12210757"/>
              <a:gd name="connsiteY4" fmla="*/ 1209822 h 2504284"/>
              <a:gd name="connsiteX0" fmla="*/ 0 w 12210757"/>
              <a:gd name="connsiteY0" fmla="*/ 0 h 2504284"/>
              <a:gd name="connsiteX1" fmla="*/ 1885071 w 12210757"/>
              <a:gd name="connsiteY1" fmla="*/ 436098 h 2504284"/>
              <a:gd name="connsiteX2" fmla="*/ 6147581 w 12210757"/>
              <a:gd name="connsiteY2" fmla="*/ 2504049 h 2504284"/>
              <a:gd name="connsiteX3" fmla="*/ 9523828 w 12210757"/>
              <a:gd name="connsiteY3" fmla="*/ 576775 h 2504284"/>
              <a:gd name="connsiteX4" fmla="*/ 12210757 w 12210757"/>
              <a:gd name="connsiteY4" fmla="*/ 1209822 h 2504284"/>
              <a:gd name="connsiteX0" fmla="*/ 0 w 12210757"/>
              <a:gd name="connsiteY0" fmla="*/ 0 h 2505001"/>
              <a:gd name="connsiteX1" fmla="*/ 1885071 w 12210757"/>
              <a:gd name="connsiteY1" fmla="*/ 436098 h 2505001"/>
              <a:gd name="connsiteX2" fmla="*/ 6147581 w 12210757"/>
              <a:gd name="connsiteY2" fmla="*/ 2504049 h 2505001"/>
              <a:gd name="connsiteX3" fmla="*/ 9523828 w 12210757"/>
              <a:gd name="connsiteY3" fmla="*/ 576775 h 2505001"/>
              <a:gd name="connsiteX4" fmla="*/ 12210757 w 12210757"/>
              <a:gd name="connsiteY4" fmla="*/ 1209822 h 2505001"/>
              <a:gd name="connsiteX0" fmla="*/ 0 w 12210757"/>
              <a:gd name="connsiteY0" fmla="*/ 0 h 2504119"/>
              <a:gd name="connsiteX1" fmla="*/ 2757268 w 12210757"/>
              <a:gd name="connsiteY1" fmla="*/ 647113 h 2504119"/>
              <a:gd name="connsiteX2" fmla="*/ 6147581 w 12210757"/>
              <a:gd name="connsiteY2" fmla="*/ 2504049 h 2504119"/>
              <a:gd name="connsiteX3" fmla="*/ 9523828 w 12210757"/>
              <a:gd name="connsiteY3" fmla="*/ 576775 h 2504119"/>
              <a:gd name="connsiteX4" fmla="*/ 12210757 w 12210757"/>
              <a:gd name="connsiteY4" fmla="*/ 1209822 h 250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0757" h="2504119">
                <a:moveTo>
                  <a:pt x="0" y="0"/>
                </a:moveTo>
                <a:cubicBezTo>
                  <a:pt x="471268" y="45720"/>
                  <a:pt x="1732671" y="229772"/>
                  <a:pt x="2757268" y="647113"/>
                </a:cubicBezTo>
                <a:cubicBezTo>
                  <a:pt x="3781865" y="1064454"/>
                  <a:pt x="5019821" y="2515772"/>
                  <a:pt x="6147581" y="2504049"/>
                </a:cubicBezTo>
                <a:cubicBezTo>
                  <a:pt x="7275341" y="2492326"/>
                  <a:pt x="8513299" y="792480"/>
                  <a:pt x="9523828" y="576775"/>
                </a:cubicBezTo>
                <a:cubicBezTo>
                  <a:pt x="10534357" y="361071"/>
                  <a:pt x="11403037" y="785446"/>
                  <a:pt x="12210757" y="1209822"/>
                </a:cubicBezTo>
              </a:path>
            </a:pathLst>
          </a:custGeom>
          <a:noFill/>
          <a:ln w="12700">
            <a:solidFill>
              <a:schemeClr val="tx1">
                <a:lumMod val="75000"/>
                <a:lumOff val="25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夏日体W" panose="00020600040101010101" pitchFamily="18" charset="-122"/>
              <a:ea typeface="汉仪夏日体W" panose="00020600040101010101" pitchFamily="18" charset="-122"/>
              <a:sym typeface="HYXiaRiTiW" panose="00020600040101010101" pitchFamily="18" charset="-122"/>
            </a:endParaRPr>
          </a:p>
        </p:txBody>
      </p:sp>
      <p:cxnSp>
        <p:nvCxnSpPr>
          <p:cNvPr id="12" name="Straight Connector 9"/>
          <p:cNvCxnSpPr/>
          <p:nvPr/>
        </p:nvCxnSpPr>
        <p:spPr>
          <a:xfrm flipV="1">
            <a:off x="1507038" y="981075"/>
            <a:ext cx="3134812" cy="3587"/>
          </a:xfrm>
          <a:prstGeom prst="line">
            <a:avLst/>
          </a:prstGeom>
          <a:ln w="25400" cmpd="sng">
            <a:solidFill>
              <a:schemeClr val="accent1">
                <a:lumMod val="75000"/>
              </a:schemeClr>
            </a:solidFill>
            <a:prstDash val="sysDot"/>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6787" y="2435479"/>
            <a:ext cx="962025" cy="857250"/>
          </a:xfrm>
          <a:prstGeom prst="rect">
            <a:avLst/>
          </a:prstGeom>
        </p:spPr>
      </p:pic>
      <p:sp>
        <p:nvSpPr>
          <p:cNvPr id="29" name="矩形 28"/>
          <p:cNvSpPr/>
          <p:nvPr/>
        </p:nvSpPr>
        <p:spPr>
          <a:xfrm>
            <a:off x="1158439" y="3658442"/>
            <a:ext cx="3356600" cy="584775"/>
          </a:xfrm>
          <a:prstGeom prst="rect">
            <a:avLst/>
          </a:prstGeom>
          <a:noFill/>
        </p:spPr>
        <p:txBody>
          <a:bodyPr wrap="square">
            <a:spAutoFit/>
          </a:bodyPr>
          <a:lstStyle/>
          <a:p>
            <a:r>
              <a:rPr lang="en-US" altLang="zh-CN" sz="3200" b="1" dirty="0" smtClean="0">
                <a:ln w="0"/>
                <a:solidFill>
                  <a:srgbClr val="FDA94D"/>
                </a:solidFill>
                <a:effectLst>
                  <a:outerShdw blurRad="38100" dist="25400" dir="5400000" algn="ctr" rotWithShape="0">
                    <a:srgbClr val="6E747A">
                      <a:alpha val="43000"/>
                    </a:srgbClr>
                  </a:outerShdw>
                </a:effectLst>
                <a:latin typeface="Book Antiqua" panose="02040602050305030304" pitchFamily="18" charset="0"/>
              </a:rPr>
              <a:t>Citizen Science</a:t>
            </a:r>
            <a:endParaRPr lang="zh-CN" altLang="en-US" sz="3200" dirty="0">
              <a:ln w="0"/>
              <a:solidFill>
                <a:srgbClr val="FDA94D"/>
              </a:solidFill>
              <a:effectLst>
                <a:outerShdw blurRad="38100" dist="25400" dir="5400000" algn="ctr" rotWithShape="0">
                  <a:srgbClr val="6E747A">
                    <a:alpha val="43000"/>
                  </a:srgbClr>
                </a:outerShdw>
              </a:effectLst>
              <a:latin typeface="Book Antiqua" panose="02040602050305030304" pitchFamily="18" charset="0"/>
            </a:endParaRPr>
          </a:p>
        </p:txBody>
      </p:sp>
      <p:sp>
        <p:nvSpPr>
          <p:cNvPr id="32" name="矩形 31"/>
          <p:cNvSpPr/>
          <p:nvPr/>
        </p:nvSpPr>
        <p:spPr>
          <a:xfrm>
            <a:off x="1307012" y="4209304"/>
            <a:ext cx="3447868" cy="1200329"/>
          </a:xfrm>
          <a:prstGeom prst="rect">
            <a:avLst/>
          </a:prstGeom>
        </p:spPr>
        <p:txBody>
          <a:bodyPr wrap="square">
            <a:spAutoFit/>
          </a:bodyPr>
          <a:lstStyle/>
          <a:p>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It is </a:t>
            </a:r>
            <a:r>
              <a:rPr lang="en-US" altLang="zh-CN" dirty="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scientific research conducted, in whole or in part, by amateur (or nonprofessional) </a:t>
            </a: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scientists.</a:t>
            </a:r>
            <a:endParaRPr lang="zh-CN" altLang="en-US" dirty="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ndParaRPr>
          </a:p>
        </p:txBody>
      </p:sp>
      <p:grpSp>
        <p:nvGrpSpPr>
          <p:cNvPr id="35" name="组合 34"/>
          <p:cNvGrpSpPr/>
          <p:nvPr/>
        </p:nvGrpSpPr>
        <p:grpSpPr>
          <a:xfrm>
            <a:off x="-2628901" y="-6743700"/>
            <a:ext cx="8054271" cy="6411900"/>
            <a:chOff x="2956670" y="-6504187"/>
            <a:chExt cx="8236718" cy="6851171"/>
          </a:xfrm>
        </p:grpSpPr>
        <p:pic>
          <p:nvPicPr>
            <p:cNvPr id="33" name="图片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28291" y="-6504187"/>
              <a:ext cx="8093477" cy="53813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矩形 33"/>
            <p:cNvSpPr/>
            <p:nvPr/>
          </p:nvSpPr>
          <p:spPr>
            <a:xfrm>
              <a:off x="2956670" y="-1007233"/>
              <a:ext cx="8236718" cy="1354217"/>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zh-CN" sz="2800" b="1" dirty="0">
                  <a:ln w="0"/>
                  <a:effectLst>
                    <a:outerShdw blurRad="38100" dist="19050" dir="2700000" algn="tl" rotWithShape="0">
                      <a:schemeClr val="dk1">
                        <a:alpha val="40000"/>
                      </a:schemeClr>
                    </a:outerShdw>
                  </a:effectLst>
                  <a:latin typeface="Book Antiqua" panose="02040602050305030304" pitchFamily="18" charset="0"/>
                </a:rPr>
                <a:t>Butterfly </a:t>
              </a:r>
              <a:r>
                <a:rPr lang="en-US" altLang="zh-CN" sz="2800" b="1" dirty="0" smtClean="0">
                  <a:ln w="0"/>
                  <a:effectLst>
                    <a:outerShdw blurRad="38100" dist="19050" dir="2700000" algn="tl" rotWithShape="0">
                      <a:schemeClr val="dk1">
                        <a:alpha val="40000"/>
                      </a:schemeClr>
                    </a:outerShdw>
                  </a:effectLst>
                  <a:latin typeface="Book Antiqua" panose="02040602050305030304" pitchFamily="18" charset="0"/>
                </a:rPr>
                <a:t>Count</a:t>
              </a:r>
            </a:p>
            <a:p>
              <a:r>
                <a:rPr lang="en-US" altLang="zh-CN" dirty="0">
                  <a:ln w="0"/>
                  <a:effectLst>
                    <a:outerShdw blurRad="38100" dist="19050" dir="2700000" algn="tl" rotWithShape="0">
                      <a:schemeClr val="dk1">
                        <a:alpha val="40000"/>
                      </a:schemeClr>
                    </a:outerShdw>
                  </a:effectLst>
                </a:rPr>
                <a:t>The counts are conducted by interested, mostly non-professional, residents of the area who maintain an interest in determining the numbers and species of butterflies in their locale</a:t>
              </a:r>
              <a:r>
                <a:rPr lang="en-US" altLang="zh-CN" dirty="0" smtClean="0">
                  <a:ln w="0"/>
                  <a:effectLst>
                    <a:outerShdw blurRad="38100" dist="19050" dir="2700000" algn="tl" rotWithShape="0">
                      <a:schemeClr val="dk1">
                        <a:alpha val="40000"/>
                      </a:schemeClr>
                    </a:outerShdw>
                  </a:effectLst>
                </a:rPr>
                <a:t>. (Wiki)</a:t>
              </a:r>
              <a:endParaRPr lang="en-US" altLang="zh-CN" dirty="0">
                <a:ln w="0"/>
                <a:effectLst>
                  <a:outerShdw blurRad="38100" dist="19050" dir="2700000" algn="tl" rotWithShape="0">
                    <a:schemeClr val="dk1">
                      <a:alpha val="40000"/>
                    </a:schemeClr>
                  </a:outerShdw>
                </a:effectLst>
                <a:latin typeface="Book Antiqua" panose="02040602050305030304" pitchFamily="18" charset="0"/>
              </a:endParaRPr>
            </a:p>
          </p:txBody>
        </p:sp>
      </p:grpSp>
      <p:grpSp>
        <p:nvGrpSpPr>
          <p:cNvPr id="40" name="组合 39"/>
          <p:cNvGrpSpPr/>
          <p:nvPr/>
        </p:nvGrpSpPr>
        <p:grpSpPr>
          <a:xfrm>
            <a:off x="-10951724" y="-6743700"/>
            <a:ext cx="8054271" cy="6292359"/>
            <a:chOff x="-10951724" y="-6873514"/>
            <a:chExt cx="8054271" cy="6726973"/>
          </a:xfrm>
        </p:grpSpPr>
        <p:sp>
          <p:nvSpPr>
            <p:cNvPr id="38" name="矩形 37"/>
            <p:cNvSpPr/>
            <p:nvPr/>
          </p:nvSpPr>
          <p:spPr>
            <a:xfrm>
              <a:off x="-10951724" y="-1500758"/>
              <a:ext cx="8054271" cy="1354217"/>
            </a:xfrm>
            <a:prstGeom prst="rect">
              <a:avLst/>
            </a:prstGeom>
            <a:solidFill>
              <a:schemeClr val="bg1"/>
            </a:solidFill>
          </p:spPr>
          <p:txBody>
            <a:bodyPr wrap="square">
              <a:spAutoFit/>
            </a:bodyPr>
            <a:lstStyle/>
            <a:p>
              <a:r>
                <a:rPr lang="en-US" altLang="zh-CN" sz="2800" b="1" dirty="0">
                  <a:ln w="0"/>
                  <a:effectLst>
                    <a:outerShdw blurRad="38100" dist="19050" dir="2700000" algn="tl" rotWithShape="0">
                      <a:schemeClr val="dk1">
                        <a:alpha val="40000"/>
                      </a:schemeClr>
                    </a:outerShdw>
                  </a:effectLst>
                  <a:latin typeface="Book Antiqua" panose="02040602050305030304" pitchFamily="18" charset="0"/>
                </a:rPr>
                <a:t>Amateur </a:t>
              </a:r>
              <a:r>
                <a:rPr lang="en-US" altLang="zh-CN" sz="2800" b="1" dirty="0" smtClean="0">
                  <a:ln w="0"/>
                  <a:effectLst>
                    <a:outerShdw blurRad="38100" dist="19050" dir="2700000" algn="tl" rotWithShape="0">
                      <a:schemeClr val="dk1">
                        <a:alpha val="40000"/>
                      </a:schemeClr>
                    </a:outerShdw>
                  </a:effectLst>
                  <a:latin typeface="Book Antiqua" panose="02040602050305030304" pitchFamily="18" charset="0"/>
                </a:rPr>
                <a:t>astronomy</a:t>
              </a:r>
            </a:p>
            <a:p>
              <a:r>
                <a:rPr lang="en-US" altLang="zh-CN" dirty="0" smtClean="0">
                  <a:ln w="0"/>
                  <a:effectLst>
                    <a:outerShdw blurRad="38100" dist="19050" dir="2700000" algn="tl" rotWithShape="0">
                      <a:schemeClr val="dk1">
                        <a:alpha val="40000"/>
                      </a:schemeClr>
                    </a:outerShdw>
                  </a:effectLst>
                </a:rPr>
                <a:t>Amateur astronomy is a hobby where participants enjoy observing or imaging celestial objects in the sky using the unaided eye , binoculars , or telescopes (Wiki)</a:t>
              </a:r>
              <a:endParaRPr lang="en-US" altLang="zh-CN" dirty="0">
                <a:ln w="0"/>
                <a:effectLst>
                  <a:outerShdw blurRad="38100" dist="19050" dir="2700000" algn="tl" rotWithShape="0">
                    <a:schemeClr val="dk1">
                      <a:alpha val="40000"/>
                    </a:schemeClr>
                  </a:outerShdw>
                </a:effectLst>
                <a:latin typeface="Book Antiqua" panose="02040602050305030304" pitchFamily="18" charset="0"/>
              </a:endParaRPr>
            </a:p>
          </p:txBody>
        </p:sp>
        <p:pic>
          <p:nvPicPr>
            <p:cNvPr id="39" name="图片 38"/>
            <p:cNvPicPr>
              <a:picLocks noChangeAspect="1"/>
            </p:cNvPicPr>
            <p:nvPr/>
          </p:nvPicPr>
          <p:blipFill rotWithShape="1">
            <a:blip r:embed="rId9">
              <a:extLst>
                <a:ext uri="{28A0092B-C50C-407E-A947-70E740481C1C}">
                  <a14:useLocalDpi xmlns:a14="http://schemas.microsoft.com/office/drawing/2010/main" val="0"/>
                </a:ext>
              </a:extLst>
            </a:blip>
            <a:srcRect t="16328" b="6450"/>
            <a:stretch/>
          </p:blipFill>
          <p:spPr>
            <a:xfrm>
              <a:off x="-10319639" y="-6873514"/>
              <a:ext cx="6790099" cy="5295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46" name="组合 45"/>
          <p:cNvGrpSpPr/>
          <p:nvPr/>
        </p:nvGrpSpPr>
        <p:grpSpPr>
          <a:xfrm>
            <a:off x="8141417" y="-8915400"/>
            <a:ext cx="8054271" cy="6508756"/>
            <a:chOff x="8141417" y="-8915400"/>
            <a:chExt cx="8054271" cy="6508756"/>
          </a:xfrm>
        </p:grpSpPr>
        <p:sp>
          <p:nvSpPr>
            <p:cNvPr id="42" name="矩形 41"/>
            <p:cNvSpPr/>
            <p:nvPr/>
          </p:nvSpPr>
          <p:spPr>
            <a:xfrm>
              <a:off x="8141417" y="-4037860"/>
              <a:ext cx="8054271" cy="1631216"/>
            </a:xfrm>
            <a:prstGeom prst="rect">
              <a:avLst/>
            </a:prstGeom>
            <a:solidFill>
              <a:schemeClr val="bg1"/>
            </a:solidFill>
          </p:spPr>
          <p:txBody>
            <a:bodyPr wrap="square">
              <a:spAutoFit/>
            </a:bodyPr>
            <a:lstStyle/>
            <a:p>
              <a:r>
                <a:rPr lang="en-US" altLang="zh-CN" sz="2800" b="1" dirty="0" err="1" smtClean="0">
                  <a:ln w="0"/>
                  <a:effectLst>
                    <a:outerShdw blurRad="38100" dist="19050" dir="2700000" algn="tl" rotWithShape="0">
                      <a:schemeClr val="dk1">
                        <a:alpha val="40000"/>
                      </a:schemeClr>
                    </a:outerShdw>
                  </a:effectLst>
                  <a:latin typeface="Book Antiqua" panose="02040602050305030304" pitchFamily="18" charset="0"/>
                </a:rPr>
                <a:t>Birdwatching</a:t>
              </a:r>
              <a:r>
                <a:rPr lang="en-US" altLang="zh-CN" sz="2800" b="1" dirty="0" smtClean="0">
                  <a:ln w="0"/>
                  <a:effectLst>
                    <a:outerShdw blurRad="38100" dist="19050" dir="2700000" algn="tl" rotWithShape="0">
                      <a:schemeClr val="dk1">
                        <a:alpha val="40000"/>
                      </a:schemeClr>
                    </a:outerShdw>
                  </a:effectLst>
                  <a:latin typeface="Book Antiqua" panose="02040602050305030304" pitchFamily="18" charset="0"/>
                </a:rPr>
                <a:t> (birding)</a:t>
              </a:r>
              <a:endParaRPr lang="en-US" altLang="zh-CN" sz="2800" b="1" dirty="0">
                <a:ln w="0"/>
                <a:effectLst>
                  <a:outerShdw blurRad="38100" dist="19050" dir="2700000" algn="tl" rotWithShape="0">
                    <a:schemeClr val="dk1">
                      <a:alpha val="40000"/>
                    </a:schemeClr>
                  </a:outerShdw>
                </a:effectLst>
                <a:latin typeface="Book Antiqua" panose="02040602050305030304" pitchFamily="18" charset="0"/>
              </a:endParaRPr>
            </a:p>
            <a:p>
              <a:r>
                <a:rPr lang="en-US" altLang="zh-CN" dirty="0" err="1" smtClean="0">
                  <a:ln w="0"/>
                  <a:effectLst>
                    <a:outerShdw blurRad="38100" dist="19050" dir="2700000" algn="tl" rotWithShape="0">
                      <a:schemeClr val="dk1">
                        <a:alpha val="40000"/>
                      </a:schemeClr>
                    </a:outerShdw>
                  </a:effectLst>
                </a:rPr>
                <a:t>Birdwathching</a:t>
              </a:r>
              <a:r>
                <a:rPr lang="en-US" altLang="zh-CN" dirty="0" smtClean="0">
                  <a:ln w="0"/>
                  <a:effectLst>
                    <a:outerShdw blurRad="38100" dist="19050" dir="2700000" algn="tl" rotWithShape="0">
                      <a:schemeClr val="dk1">
                        <a:alpha val="40000"/>
                      </a:schemeClr>
                    </a:outerShdw>
                  </a:effectLst>
                </a:rPr>
                <a:t> is </a:t>
              </a:r>
              <a:r>
                <a:rPr lang="en-US" altLang="zh-CN" dirty="0">
                  <a:ln w="0"/>
                  <a:effectLst>
                    <a:outerShdw blurRad="38100" dist="19050" dir="2700000" algn="tl" rotWithShape="0">
                      <a:schemeClr val="dk1">
                        <a:alpha val="40000"/>
                      </a:schemeClr>
                    </a:outerShdw>
                  </a:effectLst>
                </a:rPr>
                <a:t>a form of wildlife </a:t>
              </a:r>
              <a:r>
                <a:rPr lang="en-US" altLang="zh-CN" dirty="0" smtClean="0">
                  <a:ln w="0"/>
                  <a:effectLst>
                    <a:outerShdw blurRad="38100" dist="19050" dir="2700000" algn="tl" rotWithShape="0">
                      <a:schemeClr val="dk1">
                        <a:alpha val="40000"/>
                      </a:schemeClr>
                    </a:outerShdw>
                  </a:effectLst>
                </a:rPr>
                <a:t>observation</a:t>
              </a:r>
              <a:r>
                <a:rPr lang="en-US" altLang="zh-CN" dirty="0">
                  <a:ln w="0"/>
                  <a:effectLst>
                    <a:outerShdw blurRad="38100" dist="19050" dir="2700000" algn="tl" rotWithShape="0">
                      <a:schemeClr val="dk1">
                        <a:alpha val="40000"/>
                      </a:schemeClr>
                    </a:outerShdw>
                  </a:effectLst>
                </a:rPr>
                <a:t>. It can be done with the naked eye, through a visual enhancement device like binoculars and telescopes, by </a:t>
              </a:r>
              <a:r>
                <a:rPr lang="en-US" altLang="zh-CN" b="1" dirty="0">
                  <a:ln w="0"/>
                  <a:solidFill>
                    <a:srgbClr val="FF0000"/>
                  </a:solidFill>
                  <a:effectLst>
                    <a:outerShdw blurRad="38100" dist="19050" dir="2700000" algn="tl" rotWithShape="0">
                      <a:schemeClr val="dk1">
                        <a:alpha val="40000"/>
                      </a:schemeClr>
                    </a:outerShdw>
                  </a:effectLst>
                </a:rPr>
                <a:t>listening for bird sounds</a:t>
              </a:r>
              <a:r>
                <a:rPr lang="en-US" altLang="zh-CN" dirty="0" smtClean="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or by watching public </a:t>
              </a:r>
              <a:r>
                <a:rPr lang="en-US" altLang="zh-CN" dirty="0" smtClean="0">
                  <a:ln w="0"/>
                  <a:effectLst>
                    <a:outerShdw blurRad="38100" dist="19050" dir="2700000" algn="tl" rotWithShape="0">
                      <a:schemeClr val="dk1">
                        <a:alpha val="40000"/>
                      </a:schemeClr>
                    </a:outerShdw>
                  </a:effectLst>
                </a:rPr>
                <a:t>webcams (</a:t>
              </a:r>
              <a:r>
                <a:rPr lang="en-US" altLang="zh-CN" dirty="0">
                  <a:ln w="0"/>
                  <a:effectLst>
                    <a:outerShdw blurRad="38100" dist="19050" dir="2700000" algn="tl" rotWithShape="0">
                      <a:schemeClr val="dk1">
                        <a:alpha val="40000"/>
                      </a:schemeClr>
                    </a:outerShdw>
                  </a:effectLst>
                </a:rPr>
                <a:t>Wiki</a:t>
              </a:r>
              <a:r>
                <a:rPr lang="en-US" altLang="zh-CN" dirty="0" smtClean="0">
                  <a:ln w="0"/>
                  <a:effectLst>
                    <a:outerShdw blurRad="38100" dist="19050" dir="2700000" algn="tl" rotWithShape="0">
                      <a:schemeClr val="dk1">
                        <a:alpha val="40000"/>
                      </a:schemeClr>
                    </a:outerShdw>
                  </a:effectLst>
                </a:rPr>
                <a:t>)</a:t>
              </a:r>
              <a:endParaRPr lang="en-US" altLang="zh-CN" dirty="0">
                <a:ln w="0"/>
                <a:effectLst>
                  <a:outerShdw blurRad="38100" dist="19050" dir="2700000" algn="tl" rotWithShape="0">
                    <a:schemeClr val="dk1">
                      <a:alpha val="40000"/>
                    </a:schemeClr>
                  </a:outerShdw>
                </a:effectLst>
                <a:latin typeface="Book Antiqua" panose="02040602050305030304" pitchFamily="18" charset="0"/>
              </a:endParaRPr>
            </a:p>
          </p:txBody>
        </p:sp>
        <p:pic>
          <p:nvPicPr>
            <p:cNvPr id="45" name="图片 44"/>
            <p:cNvPicPr>
              <a:picLocks noChangeAspect="1"/>
            </p:cNvPicPr>
            <p:nvPr/>
          </p:nvPicPr>
          <p:blipFill rotWithShape="1">
            <a:blip r:embed="rId10"/>
            <a:srcRect t="5727" b="4444"/>
            <a:stretch/>
          </p:blipFill>
          <p:spPr>
            <a:xfrm>
              <a:off x="8141417" y="-8915400"/>
              <a:ext cx="8054271" cy="4838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47" name="图片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1190" y="4342444"/>
            <a:ext cx="962025" cy="857250"/>
          </a:xfrm>
          <a:prstGeom prst="rect">
            <a:avLst/>
          </a:prstGeom>
        </p:spPr>
      </p:pic>
      <p:sp>
        <p:nvSpPr>
          <p:cNvPr id="48" name="矩形 47"/>
          <p:cNvSpPr/>
          <p:nvPr/>
        </p:nvSpPr>
        <p:spPr>
          <a:xfrm>
            <a:off x="5206219" y="2535435"/>
            <a:ext cx="3134812" cy="584775"/>
          </a:xfrm>
          <a:prstGeom prst="rect">
            <a:avLst/>
          </a:prstGeom>
          <a:noFill/>
        </p:spPr>
        <p:txBody>
          <a:bodyPr wrap="square">
            <a:spAutoFit/>
          </a:bodyPr>
          <a:lstStyle/>
          <a:p>
            <a:r>
              <a:rPr lang="en-US" altLang="zh-CN" sz="3200" b="1" dirty="0" smtClean="0">
                <a:ln w="0"/>
                <a:solidFill>
                  <a:srgbClr val="FDA94D"/>
                </a:solidFill>
                <a:effectLst>
                  <a:outerShdw blurRad="38100" dist="25400" dir="5400000" algn="ctr" rotWithShape="0">
                    <a:srgbClr val="6E747A">
                      <a:alpha val="43000"/>
                    </a:srgbClr>
                  </a:outerShdw>
                </a:effectLst>
                <a:latin typeface="Book Antiqua" panose="02040602050305030304" pitchFamily="18" charset="0"/>
              </a:rPr>
              <a:t>E-Bird</a:t>
            </a:r>
            <a:endParaRPr lang="zh-CN" altLang="en-US" sz="3200" dirty="0">
              <a:ln w="0"/>
              <a:solidFill>
                <a:srgbClr val="FDA94D"/>
              </a:solidFill>
              <a:effectLst>
                <a:outerShdw blurRad="38100" dist="25400" dir="5400000" algn="ctr" rotWithShape="0">
                  <a:srgbClr val="6E747A">
                    <a:alpha val="43000"/>
                  </a:srgbClr>
                </a:outerShdw>
              </a:effectLst>
              <a:latin typeface="Book Antiqua" panose="02040602050305030304" pitchFamily="18" charset="0"/>
            </a:endParaRPr>
          </a:p>
        </p:txBody>
      </p:sp>
      <p:sp>
        <p:nvSpPr>
          <p:cNvPr id="49" name="矩形 48"/>
          <p:cNvSpPr/>
          <p:nvPr/>
        </p:nvSpPr>
        <p:spPr>
          <a:xfrm>
            <a:off x="5206218" y="3120210"/>
            <a:ext cx="2935199" cy="646331"/>
          </a:xfrm>
          <a:prstGeom prst="rect">
            <a:avLst/>
          </a:prstGeom>
        </p:spPr>
        <p:txBody>
          <a:bodyPr wrap="square">
            <a:spAutoFit/>
          </a:bodyPr>
          <a:lstStyle/>
          <a:p>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It is an </a:t>
            </a:r>
            <a:r>
              <a:rPr lang="en-US" altLang="zh-CN" dirty="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online community for bird watchers</a:t>
            </a:r>
          </a:p>
        </p:txBody>
      </p:sp>
      <p:pic>
        <p:nvPicPr>
          <p:cNvPr id="51" name="图片 50"/>
          <p:cNvPicPr>
            <a:picLocks noChangeAspect="1"/>
          </p:cNvPicPr>
          <p:nvPr/>
        </p:nvPicPr>
        <p:blipFill>
          <a:blip r:embed="rId11"/>
          <a:stretch>
            <a:fillRect/>
          </a:stretch>
        </p:blipFill>
        <p:spPr>
          <a:xfrm>
            <a:off x="15747289" y="259964"/>
            <a:ext cx="11366217" cy="5535451"/>
          </a:xfrm>
          <a:prstGeom prst="rect">
            <a:avLst/>
          </a:prstGeom>
          <a:ln w="38100" cap="sq">
            <a:solidFill>
              <a:srgbClr val="000000"/>
            </a:solidFill>
            <a:prstDash val="solid"/>
            <a:miter lim="800000"/>
          </a:ln>
          <a:effectLst>
            <a:outerShdw blurRad="50800" dist="38100" dir="2700000" algn="tl" rotWithShape="0">
              <a:prstClr val="black">
                <a:alpha val="40000"/>
              </a:prstClr>
            </a:outerShdw>
          </a:effectLst>
        </p:spPr>
      </p:pic>
      <p:pic>
        <p:nvPicPr>
          <p:cNvPr id="53" name="图片 52"/>
          <p:cNvPicPr>
            <a:picLocks noChangeAspect="1"/>
          </p:cNvPicPr>
          <p:nvPr/>
        </p:nvPicPr>
        <p:blipFill>
          <a:blip r:embed="rId12"/>
          <a:stretch>
            <a:fillRect/>
          </a:stretch>
        </p:blipFill>
        <p:spPr>
          <a:xfrm>
            <a:off x="15647374" y="6259811"/>
            <a:ext cx="11464508" cy="6110767"/>
          </a:xfrm>
          <a:prstGeom prst="rect">
            <a:avLst/>
          </a:prstGeom>
          <a:ln w="38100" cap="sq">
            <a:solidFill>
              <a:srgbClr val="000000"/>
            </a:solidFill>
            <a:prstDash val="solid"/>
            <a:miter lim="800000"/>
          </a:ln>
          <a:effectLst>
            <a:outerShdw blurRad="50800" dist="38100" dir="2700000" algn="tl" rotWithShape="0">
              <a:prstClr val="black">
                <a:alpha val="40000"/>
              </a:prstClr>
            </a:outerShdw>
          </a:effectLst>
        </p:spPr>
      </p:pic>
      <p:pic>
        <p:nvPicPr>
          <p:cNvPr id="54" name="bandicam 2019-11-23 16-08-43-5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15536151" y="13644986"/>
            <a:ext cx="11684426" cy="6043040"/>
          </a:xfrm>
          <a:prstGeom prst="rect">
            <a:avLst/>
          </a:prstGeom>
          <a:ln w="88900" cap="sq" cmpd="thickThin">
            <a:solidFill>
              <a:srgbClr val="000000"/>
            </a:solidFill>
            <a:prstDash val="solid"/>
            <a:miter lim="800000"/>
          </a:ln>
          <a:effectLst>
            <a:outerShdw blurRad="50800" dist="38100" dir="2700000" algn="tl" rotWithShape="0">
              <a:prstClr val="black">
                <a:alpha val="40000"/>
              </a:prstClr>
            </a:outerShdw>
          </a:effectLst>
        </p:spPr>
      </p:pic>
      <p:pic>
        <p:nvPicPr>
          <p:cNvPr id="57" name="图片 5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520389" y="2385920"/>
            <a:ext cx="812698" cy="812698"/>
          </a:xfrm>
          <a:prstGeom prst="rect">
            <a:avLst/>
          </a:prstGeom>
        </p:spPr>
      </p:pic>
      <p:sp>
        <p:nvSpPr>
          <p:cNvPr id="58" name="矩形 57"/>
          <p:cNvSpPr/>
          <p:nvPr/>
        </p:nvSpPr>
        <p:spPr>
          <a:xfrm>
            <a:off x="8813311" y="3204919"/>
            <a:ext cx="3134812" cy="584775"/>
          </a:xfrm>
          <a:prstGeom prst="rect">
            <a:avLst/>
          </a:prstGeom>
          <a:noFill/>
        </p:spPr>
        <p:txBody>
          <a:bodyPr wrap="square">
            <a:spAutoFit/>
          </a:bodyPr>
          <a:lstStyle/>
          <a:p>
            <a:r>
              <a:rPr lang="en-US" altLang="zh-CN" sz="3200" b="1" dirty="0" smtClean="0">
                <a:ln w="0"/>
                <a:solidFill>
                  <a:srgbClr val="FDA94D"/>
                </a:solidFill>
                <a:effectLst>
                  <a:outerShdw blurRad="38100" dist="25400" dir="5400000" algn="ctr" rotWithShape="0">
                    <a:srgbClr val="6E747A">
                      <a:alpha val="43000"/>
                    </a:srgbClr>
                  </a:outerShdw>
                </a:effectLst>
                <a:latin typeface="Book Antiqua" panose="02040602050305030304" pitchFamily="18" charset="0"/>
              </a:rPr>
              <a:t>Problems</a:t>
            </a:r>
            <a:endParaRPr lang="zh-CN" altLang="en-US" sz="3200" dirty="0">
              <a:ln w="0"/>
              <a:solidFill>
                <a:srgbClr val="FDA94D"/>
              </a:solidFill>
              <a:effectLst>
                <a:outerShdw blurRad="38100" dist="25400" dir="5400000" algn="ctr" rotWithShape="0">
                  <a:srgbClr val="6E747A">
                    <a:alpha val="43000"/>
                  </a:srgbClr>
                </a:outerShdw>
              </a:effectLst>
              <a:latin typeface="Book Antiqua" panose="02040602050305030304" pitchFamily="18" charset="0"/>
            </a:endParaRPr>
          </a:p>
        </p:txBody>
      </p:sp>
      <p:sp>
        <p:nvSpPr>
          <p:cNvPr id="59" name="矩形 58"/>
          <p:cNvSpPr/>
          <p:nvPr/>
        </p:nvSpPr>
        <p:spPr>
          <a:xfrm>
            <a:off x="8546901" y="3842490"/>
            <a:ext cx="3649698" cy="3139321"/>
          </a:xfrm>
          <a:prstGeom prst="rect">
            <a:avLst/>
          </a:prstGeom>
        </p:spPr>
        <p:txBody>
          <a:bodyPr wrap="square">
            <a:spAutoFit/>
          </a:bodyPr>
          <a:lstStyle/>
          <a:p>
            <a:pPr marL="285750" indent="-285750">
              <a:buFont typeface="Arial" panose="020B0604020202020204" pitchFamily="34" charset="0"/>
              <a:buChar char="•"/>
            </a:pP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Volunteers are </a:t>
            </a:r>
            <a:r>
              <a:rPr lang="en-US" altLang="zh-CN" dirty="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mostly motivated by </a:t>
            </a: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themselves</a:t>
            </a:r>
          </a:p>
          <a:p>
            <a:pPr marL="285750" indent="-285750">
              <a:buFont typeface="Arial" panose="020B0604020202020204" pitchFamily="34" charset="0"/>
              <a:buChar char="•"/>
            </a:pPr>
            <a:endPar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ndParaRPr>
          </a:p>
          <a:p>
            <a:pPr marL="285750" indent="-285750">
              <a:buFont typeface="Arial" panose="020B0604020202020204" pitchFamily="34" charset="0"/>
              <a:buChar char="•"/>
            </a:pPr>
            <a:r>
              <a:rPr lang="en-US" altLang="zh-CN" dirty="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Citizen Science is crucial yet hard to motivate people to </a:t>
            </a: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do it</a:t>
            </a:r>
            <a:endParaRPr lang="en-US" altLang="zh-CN" dirty="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ndParaRPr>
          </a:p>
          <a:p>
            <a:pPr marL="285750" indent="-285750">
              <a:buFont typeface="Arial" panose="020B0604020202020204" pitchFamily="34" charset="0"/>
              <a:buChar char="•"/>
            </a:pPr>
            <a:endParaRPr lang="en-US" altLang="zh-CN" dirty="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ndParaRPr>
          </a:p>
          <a:p>
            <a:pPr marL="285750" indent="-285750">
              <a:buFont typeface="Arial" panose="020B0604020202020204" pitchFamily="34" charset="0"/>
              <a:buChar char="•"/>
            </a:pP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How </a:t>
            </a:r>
            <a:r>
              <a:rPr lang="en-US" altLang="zh-CN" dirty="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to motivate volunteers who have few or don’t have any interest </a:t>
            </a: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a:t>
            </a:r>
          </a:p>
          <a:p>
            <a:pPr marL="285750" indent="-285750">
              <a:buFont typeface="Arial" panose="020B0604020202020204" pitchFamily="34" charset="0"/>
              <a:buChar char="•"/>
            </a:pPr>
            <a:endParaRPr lang="en-US" altLang="zh-CN" dirty="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ndParaRPr>
          </a:p>
        </p:txBody>
      </p:sp>
    </p:spTree>
    <p:extLst>
      <p:ext uri="{BB962C8B-B14F-4D97-AF65-F5344CB8AC3E}">
        <p14:creationId xmlns:p14="http://schemas.microsoft.com/office/powerpoint/2010/main" val="191335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 presetClass="entr" presetSubtype="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outVertical)">
                                      <p:cBhvr>
                                        <p:cTn id="17" dur="500"/>
                                        <p:tgtEl>
                                          <p:spTgt spid="12"/>
                                        </p:tgtEl>
                                      </p:cBhvr>
                                    </p:animEffect>
                                  </p:childTnLst>
                                </p:cTn>
                              </p:par>
                              <p:par>
                                <p:cTn id="18" presetID="42" presetClass="entr" presetSubtype="0" fill="hold" grpId="0"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300"/>
                                        <p:tgtEl>
                                          <p:spTgt spid="7"/>
                                        </p:tgtEl>
                                      </p:cBhvr>
                                    </p:animEffect>
                                    <p:anim calcmode="lin" valueType="num">
                                      <p:cBhvr>
                                        <p:cTn id="21" dur="300" fill="hold"/>
                                        <p:tgtEl>
                                          <p:spTgt spid="7"/>
                                        </p:tgtEl>
                                        <p:attrNameLst>
                                          <p:attrName>ppt_x</p:attrName>
                                        </p:attrNameLst>
                                      </p:cBhvr>
                                      <p:tavLst>
                                        <p:tav tm="0">
                                          <p:val>
                                            <p:strVal val="#ppt_x"/>
                                          </p:val>
                                        </p:tav>
                                        <p:tav tm="100000">
                                          <p:val>
                                            <p:strVal val="#ppt_x"/>
                                          </p:val>
                                        </p:tav>
                                      </p:tavLst>
                                    </p:anim>
                                    <p:anim calcmode="lin" valueType="num">
                                      <p:cBhvr>
                                        <p:cTn id="22" dur="300" fill="hold"/>
                                        <p:tgtEl>
                                          <p:spTgt spid="7"/>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50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300"/>
                                        <p:tgtEl>
                                          <p:spTgt spid="60"/>
                                        </p:tgtEl>
                                      </p:cBhvr>
                                    </p:animEffect>
                                    <p:anim calcmode="lin" valueType="num">
                                      <p:cBhvr>
                                        <p:cTn id="26" dur="300" fill="hold"/>
                                        <p:tgtEl>
                                          <p:spTgt spid="60"/>
                                        </p:tgtEl>
                                        <p:attrNameLst>
                                          <p:attrName>ppt_x</p:attrName>
                                        </p:attrNameLst>
                                      </p:cBhvr>
                                      <p:tavLst>
                                        <p:tav tm="0">
                                          <p:val>
                                            <p:strVal val="#ppt_x"/>
                                          </p:val>
                                        </p:tav>
                                        <p:tav tm="100000">
                                          <p:val>
                                            <p:strVal val="#ppt_x"/>
                                          </p:val>
                                        </p:tav>
                                      </p:tavLst>
                                    </p:anim>
                                    <p:anim calcmode="lin" valueType="num">
                                      <p:cBhvr>
                                        <p:cTn id="27" dur="300" fill="hold"/>
                                        <p:tgtEl>
                                          <p:spTgt spid="60"/>
                                        </p:tgtEl>
                                        <p:attrNameLst>
                                          <p:attrName>ppt_y</p:attrName>
                                        </p:attrNameLst>
                                      </p:cBhvr>
                                      <p:tavLst>
                                        <p:tav tm="0">
                                          <p:val>
                                            <p:strVal val="#ppt_y-.1"/>
                                          </p:val>
                                        </p:tav>
                                        <p:tav tm="100000">
                                          <p:val>
                                            <p:strVal val="#ppt_y"/>
                                          </p:val>
                                        </p:tav>
                                      </p:tavLst>
                                    </p:anim>
                                  </p:childTnLst>
                                </p:cTn>
                              </p:par>
                            </p:childTnLst>
                          </p:cTn>
                        </p:par>
                        <p:par>
                          <p:cTn id="28" fill="hold">
                            <p:stCondLst>
                              <p:cond delay="800"/>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1300"/>
                            </p:stCondLst>
                            <p:childTnLst>
                              <p:par>
                                <p:cTn id="33" presetID="21" presetClass="entr" presetSubtype="1"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heel(1)">
                                      <p:cBhvr>
                                        <p:cTn id="35" dur="500"/>
                                        <p:tgtEl>
                                          <p:spTgt spid="27"/>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anim calcmode="lin" valueType="num">
                                      <p:cBhvr>
                                        <p:cTn id="39" dur="500" fill="hold"/>
                                        <p:tgtEl>
                                          <p:spTgt spid="29"/>
                                        </p:tgtEl>
                                        <p:attrNameLst>
                                          <p:attrName>ppt_x</p:attrName>
                                        </p:attrNameLst>
                                      </p:cBhvr>
                                      <p:tavLst>
                                        <p:tav tm="0">
                                          <p:val>
                                            <p:strVal val="#ppt_x"/>
                                          </p:val>
                                        </p:tav>
                                        <p:tav tm="100000">
                                          <p:val>
                                            <p:strVal val="#ppt_x"/>
                                          </p:val>
                                        </p:tav>
                                      </p:tavLst>
                                    </p:anim>
                                    <p:anim calcmode="lin" valueType="num">
                                      <p:cBhvr>
                                        <p:cTn id="40" dur="500" fill="hold"/>
                                        <p:tgtEl>
                                          <p:spTgt spid="29"/>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anim calcmode="lin" valueType="num">
                                      <p:cBhvr>
                                        <p:cTn id="44" dur="500" fill="hold"/>
                                        <p:tgtEl>
                                          <p:spTgt spid="32"/>
                                        </p:tgtEl>
                                        <p:attrNameLst>
                                          <p:attrName>ppt_x</p:attrName>
                                        </p:attrNameLst>
                                      </p:cBhvr>
                                      <p:tavLst>
                                        <p:tav tm="0">
                                          <p:val>
                                            <p:strVal val="#ppt_x"/>
                                          </p:val>
                                        </p:tav>
                                        <p:tav tm="100000">
                                          <p:val>
                                            <p:strVal val="#ppt_x"/>
                                          </p:val>
                                        </p:tav>
                                      </p:tavLst>
                                    </p:anim>
                                    <p:anim calcmode="lin" valueType="num">
                                      <p:cBhvr>
                                        <p:cTn id="45"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0.39154 0.02986 L 0.39154 0.99583 " pathEditMode="relative" rAng="0" ptsTypes="AA">
                                      <p:cBhvr>
                                        <p:cTn id="49" dur="200" fill="hold"/>
                                        <p:tgtEl>
                                          <p:spTgt spid="35"/>
                                        </p:tgtEl>
                                        <p:attrNameLst>
                                          <p:attrName>ppt_x</p:attrName>
                                          <p:attrName>ppt_y</p:attrName>
                                        </p:attrNameLst>
                                      </p:cBhvr>
                                      <p:rCtr x="0" y="48310"/>
                                    </p:animMotion>
                                  </p:childTnLst>
                                </p:cTn>
                              </p:par>
                            </p:childTnLst>
                          </p:cTn>
                        </p:par>
                      </p:childTnLst>
                    </p:cTn>
                  </p:par>
                  <p:par>
                    <p:cTn id="50" fill="hold">
                      <p:stCondLst>
                        <p:cond delay="indefinite"/>
                      </p:stCondLst>
                      <p:childTnLst>
                        <p:par>
                          <p:cTn id="51" fill="hold">
                            <p:stCondLst>
                              <p:cond delay="0"/>
                            </p:stCondLst>
                            <p:childTnLst>
                              <p:par>
                                <p:cTn id="52" presetID="2" presetClass="exit" presetSubtype="4" fill="hold" nodeType="clickEffect">
                                  <p:stCondLst>
                                    <p:cond delay="0"/>
                                  </p:stCondLst>
                                  <p:childTnLst>
                                    <p:anim calcmode="lin" valueType="num">
                                      <p:cBhvr additive="base">
                                        <p:cTn id="53" dur="200"/>
                                        <p:tgtEl>
                                          <p:spTgt spid="35"/>
                                        </p:tgtEl>
                                        <p:attrNameLst>
                                          <p:attrName>ppt_x</p:attrName>
                                        </p:attrNameLst>
                                      </p:cBhvr>
                                      <p:tavLst>
                                        <p:tav tm="0">
                                          <p:val>
                                            <p:strVal val="ppt_x"/>
                                          </p:val>
                                        </p:tav>
                                        <p:tav tm="100000">
                                          <p:val>
                                            <p:strVal val="ppt_x"/>
                                          </p:val>
                                        </p:tav>
                                      </p:tavLst>
                                    </p:anim>
                                    <p:anim calcmode="lin" valueType="num">
                                      <p:cBhvr additive="base">
                                        <p:cTn id="54" dur="200"/>
                                        <p:tgtEl>
                                          <p:spTgt spid="35"/>
                                        </p:tgtEl>
                                        <p:attrNameLst>
                                          <p:attrName>ppt_y</p:attrName>
                                        </p:attrNameLst>
                                      </p:cBhvr>
                                      <p:tavLst>
                                        <p:tav tm="0">
                                          <p:val>
                                            <p:strVal val="ppt_y"/>
                                          </p:val>
                                        </p:tav>
                                        <p:tav tm="100000">
                                          <p:val>
                                            <p:strVal val="1+ppt_h/2"/>
                                          </p:val>
                                        </p:tav>
                                      </p:tavLst>
                                    </p:anim>
                                    <p:set>
                                      <p:cBhvr>
                                        <p:cTn id="55" dur="1" fill="hold">
                                          <p:stCondLst>
                                            <p:cond delay="199"/>
                                          </p:stCondLst>
                                        </p:cTn>
                                        <p:tgtEl>
                                          <p:spTgt spid="35"/>
                                        </p:tgtEl>
                                        <p:attrNameLst>
                                          <p:attrName>style.visibility</p:attrName>
                                        </p:attrNameLst>
                                      </p:cBhvr>
                                      <p:to>
                                        <p:strVal val="hidden"/>
                                      </p:to>
                                    </p:set>
                                  </p:childTnLst>
                                </p:cTn>
                              </p:par>
                              <p:par>
                                <p:cTn id="56" presetID="42" presetClass="path" presetSubtype="0" accel="50000" decel="50000" fill="hold" nodeType="withEffect">
                                  <p:stCondLst>
                                    <p:cond delay="0"/>
                                  </p:stCondLst>
                                  <p:childTnLst>
                                    <p:animMotion origin="layout" path="M 1.07422 0.02547 L 1.07422 1.00463 " pathEditMode="relative" rAng="0" ptsTypes="AA">
                                      <p:cBhvr>
                                        <p:cTn id="57" dur="200" fill="hold"/>
                                        <p:tgtEl>
                                          <p:spTgt spid="40"/>
                                        </p:tgtEl>
                                        <p:attrNameLst>
                                          <p:attrName>ppt_x</p:attrName>
                                          <p:attrName>ppt_y</p:attrName>
                                        </p:attrNameLst>
                                      </p:cBhvr>
                                      <p:rCtr x="0" y="48958"/>
                                    </p:animMotion>
                                  </p:childTnLst>
                                </p:cTn>
                              </p:par>
                            </p:childTnLst>
                          </p:cTn>
                        </p:par>
                      </p:childTnLst>
                    </p:cTn>
                  </p:par>
                  <p:par>
                    <p:cTn id="58" fill="hold">
                      <p:stCondLst>
                        <p:cond delay="indefinite"/>
                      </p:stCondLst>
                      <p:childTnLst>
                        <p:par>
                          <p:cTn id="59" fill="hold">
                            <p:stCondLst>
                              <p:cond delay="0"/>
                            </p:stCondLst>
                            <p:childTnLst>
                              <p:par>
                                <p:cTn id="60" presetID="2" presetClass="exit" presetSubtype="4" fill="hold" nodeType="clickEffect">
                                  <p:stCondLst>
                                    <p:cond delay="0"/>
                                  </p:stCondLst>
                                  <p:childTnLst>
                                    <p:anim calcmode="lin" valueType="num">
                                      <p:cBhvr additive="base">
                                        <p:cTn id="61" dur="200"/>
                                        <p:tgtEl>
                                          <p:spTgt spid="40"/>
                                        </p:tgtEl>
                                        <p:attrNameLst>
                                          <p:attrName>ppt_x</p:attrName>
                                        </p:attrNameLst>
                                      </p:cBhvr>
                                      <p:tavLst>
                                        <p:tav tm="0">
                                          <p:val>
                                            <p:strVal val="ppt_x"/>
                                          </p:val>
                                        </p:tav>
                                        <p:tav tm="100000">
                                          <p:val>
                                            <p:strVal val="ppt_x"/>
                                          </p:val>
                                        </p:tav>
                                      </p:tavLst>
                                    </p:anim>
                                    <p:anim calcmode="lin" valueType="num">
                                      <p:cBhvr additive="base">
                                        <p:cTn id="62" dur="200"/>
                                        <p:tgtEl>
                                          <p:spTgt spid="40"/>
                                        </p:tgtEl>
                                        <p:attrNameLst>
                                          <p:attrName>ppt_y</p:attrName>
                                        </p:attrNameLst>
                                      </p:cBhvr>
                                      <p:tavLst>
                                        <p:tav tm="0">
                                          <p:val>
                                            <p:strVal val="ppt_y"/>
                                          </p:val>
                                        </p:tav>
                                        <p:tav tm="100000">
                                          <p:val>
                                            <p:strVal val="1+ppt_h/2"/>
                                          </p:val>
                                        </p:tav>
                                      </p:tavLst>
                                    </p:anim>
                                    <p:set>
                                      <p:cBhvr>
                                        <p:cTn id="63" dur="1" fill="hold">
                                          <p:stCondLst>
                                            <p:cond delay="199"/>
                                          </p:stCondLst>
                                        </p:cTn>
                                        <p:tgtEl>
                                          <p:spTgt spid="40"/>
                                        </p:tgtEl>
                                        <p:attrNameLst>
                                          <p:attrName>style.visibility</p:attrName>
                                        </p:attrNameLst>
                                      </p:cBhvr>
                                      <p:to>
                                        <p:strVal val="hidden"/>
                                      </p:to>
                                    </p:set>
                                  </p:childTnLst>
                                </p:cTn>
                              </p:par>
                              <p:par>
                                <p:cTn id="64" presetID="42" presetClass="path" presetSubtype="0" accel="50000" decel="50000" fill="hold" nodeType="withEffect">
                                  <p:stCondLst>
                                    <p:cond delay="0"/>
                                  </p:stCondLst>
                                  <p:childTnLst>
                                    <p:animMotion origin="layout" path="M -0.4918 0.00254 L -0.49076 1.30856 " pathEditMode="relative" rAng="0" ptsTypes="AA">
                                      <p:cBhvr>
                                        <p:cTn id="65" dur="200" fill="hold"/>
                                        <p:tgtEl>
                                          <p:spTgt spid="46"/>
                                        </p:tgtEl>
                                        <p:attrNameLst>
                                          <p:attrName>ppt_x</p:attrName>
                                          <p:attrName>ppt_y</p:attrName>
                                        </p:attrNameLst>
                                      </p:cBhvr>
                                      <p:rCtr x="52" y="65301"/>
                                    </p:animMotion>
                                  </p:childTnLst>
                                </p:cTn>
                              </p:par>
                            </p:childTnLst>
                          </p:cTn>
                        </p:par>
                      </p:childTnLst>
                    </p:cTn>
                  </p:par>
                  <p:par>
                    <p:cTn id="66" fill="hold">
                      <p:stCondLst>
                        <p:cond delay="indefinite"/>
                      </p:stCondLst>
                      <p:childTnLst>
                        <p:par>
                          <p:cTn id="67" fill="hold">
                            <p:stCondLst>
                              <p:cond delay="0"/>
                            </p:stCondLst>
                            <p:childTnLst>
                              <p:par>
                                <p:cTn id="68" presetID="2" presetClass="exit" presetSubtype="4" fill="hold" nodeType="clickEffect">
                                  <p:stCondLst>
                                    <p:cond delay="0"/>
                                  </p:stCondLst>
                                  <p:childTnLst>
                                    <p:anim calcmode="lin" valueType="num">
                                      <p:cBhvr additive="base">
                                        <p:cTn id="69" dur="200"/>
                                        <p:tgtEl>
                                          <p:spTgt spid="46"/>
                                        </p:tgtEl>
                                        <p:attrNameLst>
                                          <p:attrName>ppt_x</p:attrName>
                                        </p:attrNameLst>
                                      </p:cBhvr>
                                      <p:tavLst>
                                        <p:tav tm="0">
                                          <p:val>
                                            <p:strVal val="ppt_x"/>
                                          </p:val>
                                        </p:tav>
                                        <p:tav tm="100000">
                                          <p:val>
                                            <p:strVal val="ppt_x"/>
                                          </p:val>
                                        </p:tav>
                                      </p:tavLst>
                                    </p:anim>
                                    <p:anim calcmode="lin" valueType="num">
                                      <p:cBhvr additive="base">
                                        <p:cTn id="70" dur="200"/>
                                        <p:tgtEl>
                                          <p:spTgt spid="46"/>
                                        </p:tgtEl>
                                        <p:attrNameLst>
                                          <p:attrName>ppt_y</p:attrName>
                                        </p:attrNameLst>
                                      </p:cBhvr>
                                      <p:tavLst>
                                        <p:tav tm="0">
                                          <p:val>
                                            <p:strVal val="ppt_y"/>
                                          </p:val>
                                        </p:tav>
                                        <p:tav tm="100000">
                                          <p:val>
                                            <p:strVal val="1+ppt_h/2"/>
                                          </p:val>
                                        </p:tav>
                                      </p:tavLst>
                                    </p:anim>
                                    <p:set>
                                      <p:cBhvr>
                                        <p:cTn id="71" dur="1" fill="hold">
                                          <p:stCondLst>
                                            <p:cond delay="199"/>
                                          </p:stCondLst>
                                        </p:cTn>
                                        <p:tgtEl>
                                          <p:spTgt spid="46"/>
                                        </p:tgtEl>
                                        <p:attrNameLst>
                                          <p:attrName>style.visibility</p:attrName>
                                        </p:attrNameLst>
                                      </p:cBhvr>
                                      <p:to>
                                        <p:strVal val="hidden"/>
                                      </p:to>
                                    </p:set>
                                  </p:childTnLst>
                                </p:cTn>
                              </p:par>
                            </p:childTnLst>
                          </p:cTn>
                        </p:par>
                        <p:par>
                          <p:cTn id="72" fill="hold">
                            <p:stCondLst>
                              <p:cond delay="200"/>
                            </p:stCondLst>
                            <p:childTnLst>
                              <p:par>
                                <p:cTn id="73" presetID="21" presetClass="entr" presetSubtype="1"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heel(1)">
                                      <p:cBhvr>
                                        <p:cTn id="75" dur="50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500"/>
                                        <p:tgtEl>
                                          <p:spTgt spid="48"/>
                                        </p:tgtEl>
                                      </p:cBhvr>
                                    </p:animEffect>
                                    <p:anim calcmode="lin" valueType="num">
                                      <p:cBhvr>
                                        <p:cTn id="79" dur="500" fill="hold"/>
                                        <p:tgtEl>
                                          <p:spTgt spid="48"/>
                                        </p:tgtEl>
                                        <p:attrNameLst>
                                          <p:attrName>ppt_x</p:attrName>
                                        </p:attrNameLst>
                                      </p:cBhvr>
                                      <p:tavLst>
                                        <p:tav tm="0">
                                          <p:val>
                                            <p:strVal val="#ppt_x"/>
                                          </p:val>
                                        </p:tav>
                                        <p:tav tm="100000">
                                          <p:val>
                                            <p:strVal val="#ppt_x"/>
                                          </p:val>
                                        </p:tav>
                                      </p:tavLst>
                                    </p:anim>
                                    <p:anim calcmode="lin" valueType="num">
                                      <p:cBhvr>
                                        <p:cTn id="80" dur="500" fill="hold"/>
                                        <p:tgtEl>
                                          <p:spTgt spid="48"/>
                                        </p:tgtEl>
                                        <p:attrNameLst>
                                          <p:attrName>ppt_y</p:attrName>
                                        </p:attrNameLst>
                                      </p:cBhvr>
                                      <p:tavLst>
                                        <p:tav tm="0">
                                          <p:val>
                                            <p:strVal val="#ppt_y+.1"/>
                                          </p:val>
                                        </p:tav>
                                        <p:tav tm="100000">
                                          <p:val>
                                            <p:strVal val="#ppt_y"/>
                                          </p:val>
                                        </p:tav>
                                      </p:tavLst>
                                    </p:anim>
                                  </p:childTnLst>
                                </p:cTn>
                              </p:par>
                              <p:par>
                                <p:cTn id="81" presetID="47"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animEffect transition="in" filter="fade">
                                      <p:cBhvr>
                                        <p:cTn id="83" dur="500"/>
                                        <p:tgtEl>
                                          <p:spTgt spid="49"/>
                                        </p:tgtEl>
                                      </p:cBhvr>
                                    </p:animEffect>
                                    <p:anim calcmode="lin" valueType="num">
                                      <p:cBhvr>
                                        <p:cTn id="84" dur="500" fill="hold"/>
                                        <p:tgtEl>
                                          <p:spTgt spid="49"/>
                                        </p:tgtEl>
                                        <p:attrNameLst>
                                          <p:attrName>ppt_x</p:attrName>
                                        </p:attrNameLst>
                                      </p:cBhvr>
                                      <p:tavLst>
                                        <p:tav tm="0">
                                          <p:val>
                                            <p:strVal val="#ppt_x"/>
                                          </p:val>
                                        </p:tav>
                                        <p:tav tm="100000">
                                          <p:val>
                                            <p:strVal val="#ppt_x"/>
                                          </p:val>
                                        </p:tav>
                                      </p:tavLst>
                                    </p:anim>
                                    <p:anim calcmode="lin" valueType="num">
                                      <p:cBhvr>
                                        <p:cTn id="85" dur="5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path" presetSubtype="0" accel="50000" decel="50000" fill="hold" nodeType="clickEffect">
                                  <p:stCondLst>
                                    <p:cond delay="0"/>
                                  </p:stCondLst>
                                  <p:childTnLst>
                                    <p:animMotion origin="layout" path="M -1.2664 -0.90232 L -1.26679 0.03865 " pathEditMode="relative" rAng="0" ptsTypes="AA">
                                      <p:cBhvr>
                                        <p:cTn id="89" dur="200" fill="hold"/>
                                        <p:tgtEl>
                                          <p:spTgt spid="51"/>
                                        </p:tgtEl>
                                        <p:attrNameLst>
                                          <p:attrName>ppt_x</p:attrName>
                                          <p:attrName>ppt_y</p:attrName>
                                        </p:attrNameLst>
                                      </p:cBhvr>
                                      <p:rCtr x="-26" y="47037"/>
                                    </p:animMotion>
                                  </p:childTnLst>
                                </p:cTn>
                              </p:par>
                            </p:childTnLst>
                          </p:cTn>
                        </p:par>
                      </p:childTnLst>
                    </p:cTn>
                  </p:par>
                  <p:par>
                    <p:cTn id="90" fill="hold">
                      <p:stCondLst>
                        <p:cond delay="indefinite"/>
                      </p:stCondLst>
                      <p:childTnLst>
                        <p:par>
                          <p:cTn id="91" fill="hold">
                            <p:stCondLst>
                              <p:cond delay="0"/>
                            </p:stCondLst>
                            <p:childTnLst>
                              <p:par>
                                <p:cTn id="92" presetID="2" presetClass="exit" presetSubtype="4" fill="hold" nodeType="clickEffect">
                                  <p:stCondLst>
                                    <p:cond delay="0"/>
                                  </p:stCondLst>
                                  <p:childTnLst>
                                    <p:anim calcmode="lin" valueType="num">
                                      <p:cBhvr additive="base">
                                        <p:cTn id="93" dur="200"/>
                                        <p:tgtEl>
                                          <p:spTgt spid="51"/>
                                        </p:tgtEl>
                                        <p:attrNameLst>
                                          <p:attrName>ppt_x</p:attrName>
                                        </p:attrNameLst>
                                      </p:cBhvr>
                                      <p:tavLst>
                                        <p:tav tm="0">
                                          <p:val>
                                            <p:strVal val="ppt_x"/>
                                          </p:val>
                                        </p:tav>
                                        <p:tav tm="100000">
                                          <p:val>
                                            <p:strVal val="ppt_x"/>
                                          </p:val>
                                        </p:tav>
                                      </p:tavLst>
                                    </p:anim>
                                    <p:anim calcmode="lin" valueType="num">
                                      <p:cBhvr additive="base">
                                        <p:cTn id="94" dur="200"/>
                                        <p:tgtEl>
                                          <p:spTgt spid="51"/>
                                        </p:tgtEl>
                                        <p:attrNameLst>
                                          <p:attrName>ppt_y</p:attrName>
                                        </p:attrNameLst>
                                      </p:cBhvr>
                                      <p:tavLst>
                                        <p:tav tm="0">
                                          <p:val>
                                            <p:strVal val="ppt_y"/>
                                          </p:val>
                                        </p:tav>
                                        <p:tav tm="100000">
                                          <p:val>
                                            <p:strVal val="1+ppt_h/2"/>
                                          </p:val>
                                        </p:tav>
                                      </p:tavLst>
                                    </p:anim>
                                    <p:set>
                                      <p:cBhvr>
                                        <p:cTn id="95" dur="1" fill="hold">
                                          <p:stCondLst>
                                            <p:cond delay="199"/>
                                          </p:stCondLst>
                                        </p:cTn>
                                        <p:tgtEl>
                                          <p:spTgt spid="51"/>
                                        </p:tgtEl>
                                        <p:attrNameLst>
                                          <p:attrName>style.visibility</p:attrName>
                                        </p:attrNameLst>
                                      </p:cBhvr>
                                      <p:to>
                                        <p:strVal val="hidden"/>
                                      </p:to>
                                    </p:set>
                                  </p:childTnLst>
                                </p:cTn>
                              </p:par>
                              <p:par>
                                <p:cTn id="96" presetID="42" presetClass="path" presetSubtype="0" accel="50000" decel="50000" fill="hold" nodeType="withEffect">
                                  <p:stCondLst>
                                    <p:cond delay="0"/>
                                  </p:stCondLst>
                                  <p:childTnLst>
                                    <p:animMotion origin="layout" path="M -1.24532 -1.95254 L -1.25287 -0.89282 " pathEditMode="relative" rAng="0" ptsTypes="AA">
                                      <p:cBhvr>
                                        <p:cTn id="97" dur="200" fill="hold"/>
                                        <p:tgtEl>
                                          <p:spTgt spid="53"/>
                                        </p:tgtEl>
                                        <p:attrNameLst>
                                          <p:attrName>ppt_x</p:attrName>
                                          <p:attrName>ppt_y</p:attrName>
                                        </p:attrNameLst>
                                      </p:cBhvr>
                                      <p:rCtr x="-378" y="52986"/>
                                    </p:animMotion>
                                  </p:childTnLst>
                                </p:cTn>
                              </p:par>
                            </p:childTnLst>
                          </p:cTn>
                        </p:par>
                      </p:childTnLst>
                    </p:cTn>
                  </p:par>
                  <p:par>
                    <p:cTn id="98" fill="hold">
                      <p:stCondLst>
                        <p:cond delay="indefinite"/>
                      </p:stCondLst>
                      <p:childTnLst>
                        <p:par>
                          <p:cTn id="99" fill="hold">
                            <p:stCondLst>
                              <p:cond delay="0"/>
                            </p:stCondLst>
                            <p:childTnLst>
                              <p:par>
                                <p:cTn id="100" presetID="2" presetClass="exit" presetSubtype="4" fill="hold" nodeType="clickEffect">
                                  <p:stCondLst>
                                    <p:cond delay="0"/>
                                  </p:stCondLst>
                                  <p:childTnLst>
                                    <p:anim calcmode="lin" valueType="num">
                                      <p:cBhvr additive="base">
                                        <p:cTn id="101" dur="200"/>
                                        <p:tgtEl>
                                          <p:spTgt spid="53"/>
                                        </p:tgtEl>
                                        <p:attrNameLst>
                                          <p:attrName>ppt_x</p:attrName>
                                        </p:attrNameLst>
                                      </p:cBhvr>
                                      <p:tavLst>
                                        <p:tav tm="0">
                                          <p:val>
                                            <p:strVal val="ppt_x"/>
                                          </p:val>
                                        </p:tav>
                                        <p:tav tm="100000">
                                          <p:val>
                                            <p:strVal val="ppt_x"/>
                                          </p:val>
                                        </p:tav>
                                      </p:tavLst>
                                    </p:anim>
                                    <p:anim calcmode="lin" valueType="num">
                                      <p:cBhvr additive="base">
                                        <p:cTn id="102" dur="200"/>
                                        <p:tgtEl>
                                          <p:spTgt spid="53"/>
                                        </p:tgtEl>
                                        <p:attrNameLst>
                                          <p:attrName>ppt_y</p:attrName>
                                        </p:attrNameLst>
                                      </p:cBhvr>
                                      <p:tavLst>
                                        <p:tav tm="0">
                                          <p:val>
                                            <p:strVal val="ppt_y"/>
                                          </p:val>
                                        </p:tav>
                                        <p:tav tm="100000">
                                          <p:val>
                                            <p:strVal val="1+ppt_h/2"/>
                                          </p:val>
                                        </p:tav>
                                      </p:tavLst>
                                    </p:anim>
                                    <p:set>
                                      <p:cBhvr>
                                        <p:cTn id="103" dur="1" fill="hold">
                                          <p:stCondLst>
                                            <p:cond delay="199"/>
                                          </p:stCondLst>
                                        </p:cTn>
                                        <p:tgtEl>
                                          <p:spTgt spid="53"/>
                                        </p:tgtEl>
                                        <p:attrNameLst>
                                          <p:attrName>style.visibility</p:attrName>
                                        </p:attrNameLst>
                                      </p:cBhvr>
                                      <p:to>
                                        <p:strVal val="hidden"/>
                                      </p:to>
                                    </p:set>
                                  </p:childTnLst>
                                </p:cTn>
                              </p:par>
                              <p:par>
                                <p:cTn id="104" presetID="42" presetClass="path" presetSubtype="0" accel="50000" decel="50000" fill="hold" nodeType="withEffect">
                                  <p:stCondLst>
                                    <p:cond delay="0"/>
                                  </p:stCondLst>
                                  <p:childTnLst>
                                    <p:animMotion origin="layout" path="M -1.26654 -3.01898 L -1.26263 -1.95 " pathEditMode="relative" rAng="0" ptsTypes="AA">
                                      <p:cBhvr>
                                        <p:cTn id="105" dur="300" fill="hold"/>
                                        <p:tgtEl>
                                          <p:spTgt spid="54"/>
                                        </p:tgtEl>
                                        <p:attrNameLst>
                                          <p:attrName>ppt_x</p:attrName>
                                          <p:attrName>ppt_y</p:attrName>
                                        </p:attrNameLst>
                                      </p:cBhvr>
                                      <p:rCtr x="195" y="53449"/>
                                    </p:animMotion>
                                  </p:childTnLst>
                                </p:cTn>
                              </p:par>
                              <p:par>
                                <p:cTn id="106" presetID="1" presetClass="mediacall" presetSubtype="0" fill="hold" nodeType="withEffect">
                                  <p:stCondLst>
                                    <p:cond delay="300"/>
                                  </p:stCondLst>
                                  <p:childTnLst>
                                    <p:cmd type="call" cmd="playFrom(0.0)">
                                      <p:cBhvr>
                                        <p:cTn id="107" dur="12500" fill="hold"/>
                                        <p:tgtEl>
                                          <p:spTgt spid="54"/>
                                        </p:tgtEl>
                                      </p:cBhvr>
                                    </p:cmd>
                                  </p:childTnLst>
                                </p:cTn>
                              </p:par>
                            </p:childTnLst>
                          </p:cTn>
                        </p:par>
                      </p:childTnLst>
                    </p:cTn>
                  </p:par>
                  <p:par>
                    <p:cTn id="108" fill="hold">
                      <p:stCondLst>
                        <p:cond delay="indefinite"/>
                      </p:stCondLst>
                      <p:childTnLst>
                        <p:par>
                          <p:cTn id="109" fill="hold">
                            <p:stCondLst>
                              <p:cond delay="0"/>
                            </p:stCondLst>
                            <p:childTnLst>
                              <p:par>
                                <p:cTn id="110" presetID="2" presetClass="exit" presetSubtype="4" fill="hold" nodeType="clickEffect">
                                  <p:stCondLst>
                                    <p:cond delay="0"/>
                                  </p:stCondLst>
                                  <p:childTnLst>
                                    <p:anim calcmode="lin" valueType="num">
                                      <p:cBhvr additive="base">
                                        <p:cTn id="111" dur="200"/>
                                        <p:tgtEl>
                                          <p:spTgt spid="54"/>
                                        </p:tgtEl>
                                        <p:attrNameLst>
                                          <p:attrName>ppt_x</p:attrName>
                                        </p:attrNameLst>
                                      </p:cBhvr>
                                      <p:tavLst>
                                        <p:tav tm="0">
                                          <p:val>
                                            <p:strVal val="ppt_x"/>
                                          </p:val>
                                        </p:tav>
                                        <p:tav tm="100000">
                                          <p:val>
                                            <p:strVal val="ppt_x"/>
                                          </p:val>
                                        </p:tav>
                                      </p:tavLst>
                                    </p:anim>
                                    <p:anim calcmode="lin" valueType="num">
                                      <p:cBhvr additive="base">
                                        <p:cTn id="112" dur="200"/>
                                        <p:tgtEl>
                                          <p:spTgt spid="54"/>
                                        </p:tgtEl>
                                        <p:attrNameLst>
                                          <p:attrName>ppt_y</p:attrName>
                                        </p:attrNameLst>
                                      </p:cBhvr>
                                      <p:tavLst>
                                        <p:tav tm="0">
                                          <p:val>
                                            <p:strVal val="ppt_y"/>
                                          </p:val>
                                        </p:tav>
                                        <p:tav tm="100000">
                                          <p:val>
                                            <p:strVal val="1+ppt_h/2"/>
                                          </p:val>
                                        </p:tav>
                                      </p:tavLst>
                                    </p:anim>
                                    <p:set>
                                      <p:cBhvr>
                                        <p:cTn id="113" dur="1" fill="hold">
                                          <p:stCondLst>
                                            <p:cond delay="199"/>
                                          </p:stCondLst>
                                        </p:cTn>
                                        <p:tgtEl>
                                          <p:spTgt spid="54"/>
                                        </p:tgtEl>
                                        <p:attrNameLst>
                                          <p:attrName>style.visibility</p:attrName>
                                        </p:attrNameLst>
                                      </p:cBhvr>
                                      <p:to>
                                        <p:strVal val="hidden"/>
                                      </p:to>
                                    </p:set>
                                    <p:cmd type="call" cmd="stop">
                                      <p:cBhvr>
                                        <p:cTn id="114" dur="1">
                                          <p:stCondLst>
                                            <p:cond delay="199"/>
                                          </p:stCondLst>
                                        </p:cTn>
                                        <p:tgtEl>
                                          <p:spTgt spid="54"/>
                                        </p:tgtEl>
                                      </p:cBhvr>
                                    </p:cmd>
                                  </p:childTnLst>
                                </p:cTn>
                              </p:par>
                            </p:childTnLst>
                          </p:cTn>
                        </p:par>
                      </p:childTnLst>
                    </p:cTn>
                  </p:par>
                  <p:par>
                    <p:cTn id="115" fill="hold">
                      <p:stCondLst>
                        <p:cond delay="indefinite"/>
                      </p:stCondLst>
                      <p:childTnLst>
                        <p:par>
                          <p:cTn id="116" fill="hold">
                            <p:stCondLst>
                              <p:cond delay="0"/>
                            </p:stCondLst>
                            <p:childTnLst>
                              <p:par>
                                <p:cTn id="117" presetID="21" presetClass="entr" presetSubtype="1" fill="hold" nodeType="clickEffect">
                                  <p:stCondLst>
                                    <p:cond delay="0"/>
                                  </p:stCondLst>
                                  <p:childTnLst>
                                    <p:set>
                                      <p:cBhvr>
                                        <p:cTn id="118" dur="1" fill="hold">
                                          <p:stCondLst>
                                            <p:cond delay="0"/>
                                          </p:stCondLst>
                                        </p:cTn>
                                        <p:tgtEl>
                                          <p:spTgt spid="57"/>
                                        </p:tgtEl>
                                        <p:attrNameLst>
                                          <p:attrName>style.visibility</p:attrName>
                                        </p:attrNameLst>
                                      </p:cBhvr>
                                      <p:to>
                                        <p:strVal val="visible"/>
                                      </p:to>
                                    </p:set>
                                    <p:animEffect transition="in" filter="wheel(1)">
                                      <p:cBhvr>
                                        <p:cTn id="119" dur="300"/>
                                        <p:tgtEl>
                                          <p:spTgt spid="57"/>
                                        </p:tgtEl>
                                      </p:cBhvr>
                                    </p:animEffect>
                                  </p:childTnLst>
                                </p:cTn>
                              </p:par>
                              <p:par>
                                <p:cTn id="120" presetID="42" presetClass="entr" presetSubtype="0"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animEffect transition="in" filter="fade">
                                      <p:cBhvr>
                                        <p:cTn id="122" dur="500"/>
                                        <p:tgtEl>
                                          <p:spTgt spid="58"/>
                                        </p:tgtEl>
                                      </p:cBhvr>
                                    </p:animEffect>
                                    <p:anim calcmode="lin" valueType="num">
                                      <p:cBhvr>
                                        <p:cTn id="123" dur="500" fill="hold"/>
                                        <p:tgtEl>
                                          <p:spTgt spid="58"/>
                                        </p:tgtEl>
                                        <p:attrNameLst>
                                          <p:attrName>ppt_x</p:attrName>
                                        </p:attrNameLst>
                                      </p:cBhvr>
                                      <p:tavLst>
                                        <p:tav tm="0">
                                          <p:val>
                                            <p:strVal val="#ppt_x"/>
                                          </p:val>
                                        </p:tav>
                                        <p:tav tm="100000">
                                          <p:val>
                                            <p:strVal val="#ppt_x"/>
                                          </p:val>
                                        </p:tav>
                                      </p:tavLst>
                                    </p:anim>
                                    <p:anim calcmode="lin" valueType="num">
                                      <p:cBhvr>
                                        <p:cTn id="124" dur="500" fill="hold"/>
                                        <p:tgtEl>
                                          <p:spTgt spid="58"/>
                                        </p:tgtEl>
                                        <p:attrNameLst>
                                          <p:attrName>ppt_y</p:attrName>
                                        </p:attrNameLst>
                                      </p:cBhvr>
                                      <p:tavLst>
                                        <p:tav tm="0">
                                          <p:val>
                                            <p:strVal val="#ppt_y+.1"/>
                                          </p:val>
                                        </p:tav>
                                        <p:tav tm="100000">
                                          <p:val>
                                            <p:strVal val="#ppt_y"/>
                                          </p:val>
                                        </p:tav>
                                      </p:tavLst>
                                    </p:anim>
                                  </p:childTnLst>
                                </p:cTn>
                              </p:par>
                              <p:par>
                                <p:cTn id="125" presetID="47" presetClass="entr" presetSubtype="0" fill="hold" grpId="0" nodeType="with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fade">
                                      <p:cBhvr>
                                        <p:cTn id="127" dur="500"/>
                                        <p:tgtEl>
                                          <p:spTgt spid="59"/>
                                        </p:tgtEl>
                                      </p:cBhvr>
                                    </p:animEffect>
                                    <p:anim calcmode="lin" valueType="num">
                                      <p:cBhvr>
                                        <p:cTn id="128" dur="500" fill="hold"/>
                                        <p:tgtEl>
                                          <p:spTgt spid="59"/>
                                        </p:tgtEl>
                                        <p:attrNameLst>
                                          <p:attrName>ppt_x</p:attrName>
                                        </p:attrNameLst>
                                      </p:cBhvr>
                                      <p:tavLst>
                                        <p:tav tm="0">
                                          <p:val>
                                            <p:strVal val="#ppt_x"/>
                                          </p:val>
                                        </p:tav>
                                        <p:tav tm="100000">
                                          <p:val>
                                            <p:strVal val="#ppt_x"/>
                                          </p:val>
                                        </p:tav>
                                      </p:tavLst>
                                    </p:anim>
                                    <p:anim calcmode="lin" valueType="num">
                                      <p:cBhvr>
                                        <p:cTn id="129"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0" repeatCount="indefinite" fill="remove" display="0">
                  <p:stCondLst>
                    <p:cond delay="indefinite"/>
                  </p:stCondLst>
                </p:cTn>
                <p:tgtEl>
                  <p:spTgt spid="54"/>
                </p:tgtEl>
              </p:cMediaNode>
            </p:video>
          </p:childTnLst>
        </p:cTn>
      </p:par>
    </p:tnLst>
    <p:bldLst>
      <p:bldP spid="60" grpId="0"/>
      <p:bldP spid="7" grpId="0"/>
      <p:bldP spid="8" grpId="0" animBg="1"/>
      <p:bldP spid="29" grpId="0"/>
      <p:bldP spid="32" grpId="0"/>
      <p:bldP spid="48" grpId="0"/>
      <p:bldP spid="49" grpId="0"/>
      <p:bldP spid="58" grpId="0"/>
      <p:bldP spid="5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FB565A2D-4B70-421A-AA82-176ABA10EE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450187">
            <a:off x="-4136886" y="2977073"/>
            <a:ext cx="6855716" cy="5996349"/>
          </a:xfrm>
          <a:prstGeom prst="rect">
            <a:avLst/>
          </a:prstGeom>
        </p:spPr>
      </p:pic>
      <p:pic>
        <p:nvPicPr>
          <p:cNvPr id="5" name="图片 4">
            <a:extLst>
              <a:ext uri="{FF2B5EF4-FFF2-40B4-BE49-F238E27FC236}">
                <a16:creationId xmlns="" xmlns:a16="http://schemas.microsoft.com/office/drawing/2014/main" id="{A35CF588-D099-41CE-96B9-64044F529E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flipH="1">
            <a:off x="9221341" y="-1447502"/>
            <a:ext cx="6855716" cy="5996349"/>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379" y="0"/>
            <a:ext cx="1269841" cy="2260317"/>
          </a:xfrm>
          <a:prstGeom prst="rect">
            <a:avLst/>
          </a:prstGeom>
          <a:effectLst>
            <a:outerShdw blurRad="50800" dist="38100" dir="2700000" algn="tl" rotWithShape="0">
              <a:prstClr val="black">
                <a:alpha val="40000"/>
              </a:prstClr>
            </a:outerShdw>
          </a:effectLst>
        </p:spPr>
      </p:pic>
      <p:cxnSp>
        <p:nvCxnSpPr>
          <p:cNvPr id="8" name="Straight Connector 9"/>
          <p:cNvCxnSpPr/>
          <p:nvPr/>
        </p:nvCxnSpPr>
        <p:spPr>
          <a:xfrm flipV="1">
            <a:off x="1507038" y="981075"/>
            <a:ext cx="3134812" cy="3587"/>
          </a:xfrm>
          <a:prstGeom prst="line">
            <a:avLst/>
          </a:prstGeom>
          <a:ln w="25400" cmpd="sng">
            <a:solidFill>
              <a:schemeClr val="accent1">
                <a:lumMod val="75000"/>
              </a:schemeClr>
            </a:solidFill>
            <a:prstDash val="sysDot"/>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任意多边形: 形状 2">
            <a:extLst>
              <a:ext uri="{FF2B5EF4-FFF2-40B4-BE49-F238E27FC236}">
                <a16:creationId xmlns="" xmlns:a16="http://schemas.microsoft.com/office/drawing/2014/main" id="{900232A2-DF89-4A91-AF45-E341B9329187}"/>
              </a:ext>
            </a:extLst>
          </p:cNvPr>
          <p:cNvSpPr/>
          <p:nvPr/>
        </p:nvSpPr>
        <p:spPr>
          <a:xfrm flipH="1" flipV="1">
            <a:off x="-18757" y="2290339"/>
            <a:ext cx="12210757" cy="2268360"/>
          </a:xfrm>
          <a:custGeom>
            <a:avLst/>
            <a:gdLst>
              <a:gd name="connsiteX0" fmla="*/ 0 w 12168554"/>
              <a:gd name="connsiteY0" fmla="*/ 144271 h 2296863"/>
              <a:gd name="connsiteX1" fmla="*/ 1842868 w 12168554"/>
              <a:gd name="connsiteY1" fmla="*/ 228677 h 2296863"/>
              <a:gd name="connsiteX2" fmla="*/ 5739618 w 12168554"/>
              <a:gd name="connsiteY2" fmla="*/ 2296628 h 2296863"/>
              <a:gd name="connsiteX3" fmla="*/ 9481625 w 12168554"/>
              <a:gd name="connsiteY3" fmla="*/ 369354 h 2296863"/>
              <a:gd name="connsiteX4" fmla="*/ 12168554 w 12168554"/>
              <a:gd name="connsiteY4" fmla="*/ 1002401 h 2296863"/>
              <a:gd name="connsiteX0" fmla="*/ 0 w 12210757"/>
              <a:gd name="connsiteY0" fmla="*/ 48556 h 2552840"/>
              <a:gd name="connsiteX1" fmla="*/ 1885071 w 12210757"/>
              <a:gd name="connsiteY1" fmla="*/ 484654 h 2552840"/>
              <a:gd name="connsiteX2" fmla="*/ 5781821 w 12210757"/>
              <a:gd name="connsiteY2" fmla="*/ 2552605 h 2552840"/>
              <a:gd name="connsiteX3" fmla="*/ 9523828 w 12210757"/>
              <a:gd name="connsiteY3" fmla="*/ 625331 h 2552840"/>
              <a:gd name="connsiteX4" fmla="*/ 12210757 w 12210757"/>
              <a:gd name="connsiteY4" fmla="*/ 1258378 h 2552840"/>
              <a:gd name="connsiteX0" fmla="*/ 0 w 12210757"/>
              <a:gd name="connsiteY0" fmla="*/ 0 h 2504284"/>
              <a:gd name="connsiteX1" fmla="*/ 1885071 w 12210757"/>
              <a:gd name="connsiteY1" fmla="*/ 436098 h 2504284"/>
              <a:gd name="connsiteX2" fmla="*/ 5781821 w 12210757"/>
              <a:gd name="connsiteY2" fmla="*/ 2504049 h 2504284"/>
              <a:gd name="connsiteX3" fmla="*/ 9523828 w 12210757"/>
              <a:gd name="connsiteY3" fmla="*/ 576775 h 2504284"/>
              <a:gd name="connsiteX4" fmla="*/ 12210757 w 12210757"/>
              <a:gd name="connsiteY4" fmla="*/ 1209822 h 2504284"/>
              <a:gd name="connsiteX0" fmla="*/ 0 w 12210757"/>
              <a:gd name="connsiteY0" fmla="*/ 0 h 2504284"/>
              <a:gd name="connsiteX1" fmla="*/ 1885071 w 12210757"/>
              <a:gd name="connsiteY1" fmla="*/ 436098 h 2504284"/>
              <a:gd name="connsiteX2" fmla="*/ 6147581 w 12210757"/>
              <a:gd name="connsiteY2" fmla="*/ 2504049 h 2504284"/>
              <a:gd name="connsiteX3" fmla="*/ 9523828 w 12210757"/>
              <a:gd name="connsiteY3" fmla="*/ 576775 h 2504284"/>
              <a:gd name="connsiteX4" fmla="*/ 12210757 w 12210757"/>
              <a:gd name="connsiteY4" fmla="*/ 1209822 h 2504284"/>
              <a:gd name="connsiteX0" fmla="*/ 0 w 12210757"/>
              <a:gd name="connsiteY0" fmla="*/ 0 h 2505001"/>
              <a:gd name="connsiteX1" fmla="*/ 1885071 w 12210757"/>
              <a:gd name="connsiteY1" fmla="*/ 436098 h 2505001"/>
              <a:gd name="connsiteX2" fmla="*/ 6147581 w 12210757"/>
              <a:gd name="connsiteY2" fmla="*/ 2504049 h 2505001"/>
              <a:gd name="connsiteX3" fmla="*/ 9523828 w 12210757"/>
              <a:gd name="connsiteY3" fmla="*/ 576775 h 2505001"/>
              <a:gd name="connsiteX4" fmla="*/ 12210757 w 12210757"/>
              <a:gd name="connsiteY4" fmla="*/ 1209822 h 2505001"/>
              <a:gd name="connsiteX0" fmla="*/ 0 w 12210757"/>
              <a:gd name="connsiteY0" fmla="*/ 0 h 2504119"/>
              <a:gd name="connsiteX1" fmla="*/ 2757268 w 12210757"/>
              <a:gd name="connsiteY1" fmla="*/ 647113 h 2504119"/>
              <a:gd name="connsiteX2" fmla="*/ 6147581 w 12210757"/>
              <a:gd name="connsiteY2" fmla="*/ 2504049 h 2504119"/>
              <a:gd name="connsiteX3" fmla="*/ 9523828 w 12210757"/>
              <a:gd name="connsiteY3" fmla="*/ 576775 h 2504119"/>
              <a:gd name="connsiteX4" fmla="*/ 12210757 w 12210757"/>
              <a:gd name="connsiteY4" fmla="*/ 1209822 h 250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0757" h="2504119">
                <a:moveTo>
                  <a:pt x="0" y="0"/>
                </a:moveTo>
                <a:cubicBezTo>
                  <a:pt x="471268" y="45720"/>
                  <a:pt x="1732671" y="229772"/>
                  <a:pt x="2757268" y="647113"/>
                </a:cubicBezTo>
                <a:cubicBezTo>
                  <a:pt x="3781865" y="1064454"/>
                  <a:pt x="5019821" y="2515772"/>
                  <a:pt x="6147581" y="2504049"/>
                </a:cubicBezTo>
                <a:cubicBezTo>
                  <a:pt x="7275341" y="2492326"/>
                  <a:pt x="8513299" y="792480"/>
                  <a:pt x="9523828" y="576775"/>
                </a:cubicBezTo>
                <a:cubicBezTo>
                  <a:pt x="10534357" y="361071"/>
                  <a:pt x="11403037" y="785446"/>
                  <a:pt x="12210757" y="1209822"/>
                </a:cubicBezTo>
              </a:path>
            </a:pathLst>
          </a:custGeom>
          <a:noFill/>
          <a:ln w="12700">
            <a:solidFill>
              <a:schemeClr val="tx1">
                <a:lumMod val="75000"/>
                <a:lumOff val="25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夏日体W" panose="00020600040101010101" pitchFamily="18" charset="-122"/>
              <a:ea typeface="汉仪夏日体W" panose="00020600040101010101" pitchFamily="18" charset="-122"/>
              <a:sym typeface="HYXiaRiTiW" panose="00020600040101010101" pitchFamily="18" charset="-122"/>
            </a:endParaRPr>
          </a:p>
        </p:txBody>
      </p:sp>
      <p:sp>
        <p:nvSpPr>
          <p:cNvPr id="11" name="文本框 10">
            <a:extLst>
              <a:ext uri="{FF2B5EF4-FFF2-40B4-BE49-F238E27FC236}">
                <a16:creationId xmlns:a16="http://schemas.microsoft.com/office/drawing/2014/main" xmlns="" id="{DE45C898-5E71-46B3-B671-EBFD8F85BCC4}"/>
              </a:ext>
            </a:extLst>
          </p:cNvPr>
          <p:cNvSpPr txBox="1"/>
          <p:nvPr/>
        </p:nvSpPr>
        <p:spPr>
          <a:xfrm>
            <a:off x="2247823" y="1019100"/>
            <a:ext cx="2804152" cy="46166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2400" dirty="0" smtClean="0">
                <a:ln w="0"/>
                <a:effectLst>
                  <a:outerShdw blurRad="38100" dist="19050" dir="2700000" algn="tl" rotWithShape="0">
                    <a:schemeClr val="dk1">
                      <a:alpha val="40000"/>
                    </a:schemeClr>
                  </a:outerShdw>
                </a:effectLst>
                <a:latin typeface="Book Antiqua" panose="02040602050305030304" pitchFamily="18" charset="0"/>
              </a:rPr>
              <a:t>Solutions</a:t>
            </a:r>
            <a:endParaRPr lang="zh-CN" altLang="en-US" sz="3200" dirty="0">
              <a:ln w="0"/>
              <a:effectLst>
                <a:outerShdw blurRad="38100" dist="19050" dir="2700000" algn="tl" rotWithShape="0">
                  <a:schemeClr val="dk1">
                    <a:alpha val="40000"/>
                  </a:scheme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sp>
        <p:nvSpPr>
          <p:cNvPr id="13" name="文本框 12">
            <a:extLst>
              <a:ext uri="{FF2B5EF4-FFF2-40B4-BE49-F238E27FC236}">
                <a16:creationId xmlns:a16="http://schemas.microsoft.com/office/drawing/2014/main" xmlns="" id="{DE45C898-5E71-46B3-B671-EBFD8F85BCC4}"/>
              </a:ext>
            </a:extLst>
          </p:cNvPr>
          <p:cNvSpPr txBox="1"/>
          <p:nvPr/>
        </p:nvSpPr>
        <p:spPr>
          <a:xfrm>
            <a:off x="1507038" y="500329"/>
            <a:ext cx="3866627"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smtClean="0">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Introduction</a:t>
            </a:r>
            <a:endParaRPr lang="zh-CN" altLang="en-US" sz="3200" b="1" dirty="0">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0939" y="3725482"/>
            <a:ext cx="695422" cy="695422"/>
          </a:xfrm>
          <a:prstGeom prst="rect">
            <a:avLst/>
          </a:prstGeom>
        </p:spPr>
      </p:pic>
      <p:sp>
        <p:nvSpPr>
          <p:cNvPr id="15" name="矩形 14"/>
          <p:cNvSpPr/>
          <p:nvPr/>
        </p:nvSpPr>
        <p:spPr>
          <a:xfrm>
            <a:off x="973653" y="2531282"/>
            <a:ext cx="2972360" cy="1077218"/>
          </a:xfrm>
          <a:prstGeom prst="rect">
            <a:avLst/>
          </a:prstGeom>
          <a:noFill/>
        </p:spPr>
        <p:txBody>
          <a:bodyPr wrap="square">
            <a:spAutoFit/>
          </a:bodyPr>
          <a:lstStyle/>
          <a:p>
            <a:pPr algn="ctr"/>
            <a:r>
              <a:rPr lang="en-US" altLang="zh-CN" sz="3200" b="1" dirty="0">
                <a:ln w="0"/>
                <a:solidFill>
                  <a:srgbClr val="FDA94D"/>
                </a:solidFill>
                <a:effectLst>
                  <a:outerShdw blurRad="38100" dist="25400" dir="5400000" algn="ctr" rotWithShape="0">
                    <a:srgbClr val="6E747A">
                      <a:alpha val="43000"/>
                    </a:srgbClr>
                  </a:outerShdw>
                </a:effectLst>
                <a:latin typeface="Book Antiqua" panose="02040602050305030304" pitchFamily="18" charset="0"/>
              </a:rPr>
              <a:t>Games with a Purpose</a:t>
            </a:r>
          </a:p>
        </p:txBody>
      </p:sp>
      <p:sp>
        <p:nvSpPr>
          <p:cNvPr id="16" name="矩形 15"/>
          <p:cNvSpPr/>
          <p:nvPr/>
        </p:nvSpPr>
        <p:spPr>
          <a:xfrm>
            <a:off x="613592" y="4497919"/>
            <a:ext cx="4345538" cy="1477328"/>
          </a:xfrm>
          <a:prstGeom prst="rect">
            <a:avLst/>
          </a:prstGeom>
        </p:spPr>
        <p:txBody>
          <a:bodyPr wrap="square">
            <a:spAutoFit/>
          </a:bodyPr>
          <a:lstStyle/>
          <a:p>
            <a:pPr marL="285750" indent="-285750">
              <a:buFont typeface="Arial" panose="020B0604020202020204" pitchFamily="34" charset="0"/>
              <a:buChar char="•"/>
            </a:pPr>
            <a:r>
              <a:rPr lang="en-US" altLang="zh-CN" dirty="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Embed science tasks into a game. </a:t>
            </a:r>
            <a:endPar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ndParaRPr>
          </a:p>
          <a:p>
            <a:pPr marL="285750" indent="-285750">
              <a:buFont typeface="Arial" panose="020B0604020202020204" pitchFamily="34" charset="0"/>
              <a:buChar char="•"/>
            </a:pPr>
            <a:endParaRPr lang="en-US" altLang="zh-CN" dirty="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ndParaRPr>
          </a:p>
          <a:p>
            <a:pPr marL="285750" indent="-285750">
              <a:buFont typeface="Arial" panose="020B0604020202020204" pitchFamily="34" charset="0"/>
              <a:buChar char="•"/>
            </a:pPr>
            <a:r>
              <a:rPr lang="en-US" altLang="zh-CN" dirty="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Using different rewards mechanism in game to encourage players to do scientific assistance.</a:t>
            </a:r>
          </a:p>
        </p:txBody>
      </p:sp>
      <p:pic>
        <p:nvPicPr>
          <p:cNvPr id="17" name="图片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29256" y="1782592"/>
            <a:ext cx="962025" cy="857250"/>
          </a:xfrm>
          <a:prstGeom prst="rect">
            <a:avLst/>
          </a:prstGeom>
        </p:spPr>
      </p:pic>
      <p:sp>
        <p:nvSpPr>
          <p:cNvPr id="18" name="矩形 17"/>
          <p:cNvSpPr/>
          <p:nvPr/>
        </p:nvSpPr>
        <p:spPr>
          <a:xfrm>
            <a:off x="4475298" y="3015914"/>
            <a:ext cx="4545359" cy="1077218"/>
          </a:xfrm>
          <a:prstGeom prst="rect">
            <a:avLst/>
          </a:prstGeom>
          <a:noFill/>
        </p:spPr>
        <p:txBody>
          <a:bodyPr wrap="square">
            <a:spAutoFit/>
          </a:bodyPr>
          <a:lstStyle/>
          <a:p>
            <a:r>
              <a:rPr lang="en-US" altLang="zh-CN" sz="3200" b="1" dirty="0" smtClean="0">
                <a:ln w="0"/>
                <a:solidFill>
                  <a:srgbClr val="FDA94D"/>
                </a:solidFill>
                <a:effectLst>
                  <a:outerShdw blurRad="38100" dist="25400" dir="5400000" algn="ctr" rotWithShape="0">
                    <a:srgbClr val="6E747A">
                      <a:alpha val="43000"/>
                    </a:srgbClr>
                  </a:outerShdw>
                </a:effectLst>
                <a:latin typeface="Book Antiqua" panose="02040602050305030304" pitchFamily="18" charset="0"/>
              </a:rPr>
              <a:t>Story-based Game</a:t>
            </a:r>
          </a:p>
          <a:p>
            <a:r>
              <a:rPr lang="en-US" altLang="zh-CN" sz="3200" b="1" dirty="0" smtClean="0">
                <a:ln w="0"/>
                <a:solidFill>
                  <a:srgbClr val="FDA94D"/>
                </a:solidFill>
                <a:effectLst>
                  <a:outerShdw blurRad="38100" dist="25400" dir="5400000" algn="ctr" rotWithShape="0">
                    <a:srgbClr val="6E747A">
                      <a:alpha val="43000"/>
                    </a:srgbClr>
                  </a:outerShdw>
                </a:effectLst>
                <a:latin typeface="Book Antiqua" panose="02040602050305030304" pitchFamily="18" charset="0"/>
              </a:rPr>
              <a:t>Point-based Game</a:t>
            </a:r>
          </a:p>
        </p:txBody>
      </p:sp>
      <p:grpSp>
        <p:nvGrpSpPr>
          <p:cNvPr id="26" name="组合 25"/>
          <p:cNvGrpSpPr/>
          <p:nvPr/>
        </p:nvGrpSpPr>
        <p:grpSpPr>
          <a:xfrm>
            <a:off x="-10192886" y="-6431948"/>
            <a:ext cx="12078210" cy="5142689"/>
            <a:chOff x="-800177" y="-5217783"/>
            <a:chExt cx="12078210" cy="5142689"/>
          </a:xfrm>
        </p:grpSpPr>
        <p:grpSp>
          <p:nvGrpSpPr>
            <p:cNvPr id="21" name="组合 20"/>
            <p:cNvGrpSpPr/>
            <p:nvPr/>
          </p:nvGrpSpPr>
          <p:grpSpPr>
            <a:xfrm>
              <a:off x="-780951" y="-5217783"/>
              <a:ext cx="12027990" cy="4301564"/>
              <a:chOff x="218144" y="2975429"/>
              <a:chExt cx="8692591" cy="3108727"/>
            </a:xfrm>
          </p:grpSpPr>
          <p:pic>
            <p:nvPicPr>
              <p:cNvPr id="22" name="图片 21"/>
              <p:cNvPicPr>
                <a:picLocks noChangeAspect="1"/>
              </p:cNvPicPr>
              <p:nvPr/>
            </p:nvPicPr>
            <p:blipFill>
              <a:blip r:embed="rId9"/>
              <a:stretch>
                <a:fillRect/>
              </a:stretch>
            </p:blipFill>
            <p:spPr>
              <a:xfrm>
                <a:off x="218144" y="2980742"/>
                <a:ext cx="4893290" cy="31034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图片 22"/>
              <p:cNvPicPr>
                <a:picLocks noChangeAspect="1"/>
              </p:cNvPicPr>
              <p:nvPr/>
            </p:nvPicPr>
            <p:blipFill rotWithShape="1">
              <a:blip r:embed="rId10"/>
              <a:srcRect l="5145" t="13394" r="2898" b="15158"/>
              <a:stretch/>
            </p:blipFill>
            <p:spPr>
              <a:xfrm>
                <a:off x="5078963" y="2975429"/>
                <a:ext cx="3831772" cy="31060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24" name="矩形 23"/>
            <p:cNvSpPr/>
            <p:nvPr/>
          </p:nvSpPr>
          <p:spPr>
            <a:xfrm>
              <a:off x="-800177" y="-875313"/>
              <a:ext cx="7322686" cy="800219"/>
            </a:xfrm>
            <a:prstGeom prst="rect">
              <a:avLst/>
            </a:prstGeom>
            <a:solidFill>
              <a:schemeClr val="bg1"/>
            </a:solidFill>
          </p:spPr>
          <p:txBody>
            <a:bodyPr wrap="square">
              <a:spAutoFit/>
            </a:bodyPr>
            <a:lstStyle/>
            <a:p>
              <a:r>
                <a:rPr lang="en-US" altLang="zh-CN" sz="2800" b="1" dirty="0" smtClean="0">
                  <a:ln w="0"/>
                  <a:effectLst>
                    <a:outerShdw blurRad="38100" dist="19050" dir="2700000" algn="tl" rotWithShape="0">
                      <a:schemeClr val="dk1">
                        <a:alpha val="40000"/>
                      </a:schemeClr>
                    </a:outerShdw>
                  </a:effectLst>
                  <a:latin typeface="Book Antiqua" panose="02040602050305030304" pitchFamily="18" charset="0"/>
                </a:rPr>
                <a:t>Happy Match (point-based)</a:t>
              </a:r>
            </a:p>
            <a:p>
              <a:r>
                <a:rPr lang="en-US" altLang="zh-CN" dirty="0">
                  <a:cs typeface="Arial" panose="020B0604020202020204" pitchFamily="34" charset="0"/>
                </a:rPr>
                <a:t>Players are motivated by getting </a:t>
              </a:r>
              <a:r>
                <a:rPr lang="en-US" altLang="zh-CN" b="1" u="sng" dirty="0">
                  <a:cs typeface="Arial" panose="020B0604020202020204" pitchFamily="34" charset="0"/>
                </a:rPr>
                <a:t>a high </a:t>
              </a:r>
              <a:r>
                <a:rPr lang="en-US" altLang="zh-CN" b="1" u="sng" dirty="0" smtClean="0">
                  <a:cs typeface="Arial" panose="020B0604020202020204" pitchFamily="34" charset="0"/>
                </a:rPr>
                <a:t>score.</a:t>
              </a:r>
              <a:endParaRPr lang="en-US" altLang="zh-CN" dirty="0">
                <a:ln w="0"/>
                <a:effectLst>
                  <a:outerShdw blurRad="38100" dist="19050" dir="2700000" algn="tl" rotWithShape="0">
                    <a:schemeClr val="dk1">
                      <a:alpha val="40000"/>
                    </a:schemeClr>
                  </a:outerShdw>
                </a:effectLst>
                <a:latin typeface="Book Antiqua" panose="02040602050305030304" pitchFamily="18" charset="0"/>
              </a:endParaRPr>
            </a:p>
          </p:txBody>
        </p:sp>
        <p:sp>
          <p:nvSpPr>
            <p:cNvPr id="25" name="矩形 24"/>
            <p:cNvSpPr/>
            <p:nvPr/>
          </p:nvSpPr>
          <p:spPr>
            <a:xfrm>
              <a:off x="5739378" y="-875313"/>
              <a:ext cx="5538655" cy="800219"/>
            </a:xfrm>
            <a:prstGeom prst="rect">
              <a:avLst/>
            </a:prstGeom>
            <a:solidFill>
              <a:schemeClr val="bg1"/>
            </a:solidFill>
          </p:spPr>
          <p:txBody>
            <a:bodyPr wrap="square">
              <a:spAutoFit/>
            </a:bodyPr>
            <a:lstStyle/>
            <a:p>
              <a:r>
                <a:rPr lang="en-US" altLang="zh-CN" sz="2800" b="1" dirty="0">
                  <a:ln w="0"/>
                  <a:effectLst>
                    <a:outerShdw blurRad="38100" dist="19050" dir="2700000" algn="tl" rotWithShape="0">
                      <a:schemeClr val="dk1">
                        <a:alpha val="40000"/>
                      </a:schemeClr>
                    </a:outerShdw>
                  </a:effectLst>
                  <a:latin typeface="Book Antiqua" panose="02040602050305030304" pitchFamily="18" charset="0"/>
                </a:rPr>
                <a:t>Forgotten </a:t>
              </a:r>
              <a:r>
                <a:rPr lang="en-US" altLang="zh-CN" sz="2800" b="1" dirty="0" smtClean="0">
                  <a:ln w="0"/>
                  <a:effectLst>
                    <a:outerShdw blurRad="38100" dist="19050" dir="2700000" algn="tl" rotWithShape="0">
                      <a:schemeClr val="dk1">
                        <a:alpha val="40000"/>
                      </a:schemeClr>
                    </a:outerShdw>
                  </a:effectLst>
                  <a:latin typeface="Book Antiqua" panose="02040602050305030304" pitchFamily="18" charset="0"/>
                </a:rPr>
                <a:t>Island</a:t>
              </a:r>
              <a:r>
                <a:rPr lang="en-US" altLang="zh-CN" sz="2800" b="1" dirty="0">
                  <a:ln w="0"/>
                  <a:effectLst>
                    <a:outerShdw blurRad="38100" dist="19050" dir="2700000" algn="tl" rotWithShape="0">
                      <a:schemeClr val="dk1">
                        <a:alpha val="40000"/>
                      </a:schemeClr>
                    </a:outerShdw>
                  </a:effectLst>
                  <a:latin typeface="Book Antiqua" panose="02040602050305030304" pitchFamily="18" charset="0"/>
                </a:rPr>
                <a:t> </a:t>
              </a:r>
              <a:r>
                <a:rPr lang="en-US" altLang="zh-CN" sz="2800" b="1" dirty="0" smtClean="0">
                  <a:ln w="0"/>
                  <a:effectLst>
                    <a:outerShdw blurRad="38100" dist="19050" dir="2700000" algn="tl" rotWithShape="0">
                      <a:schemeClr val="dk1">
                        <a:alpha val="40000"/>
                      </a:schemeClr>
                    </a:outerShdw>
                  </a:effectLst>
                  <a:latin typeface="Book Antiqua" panose="02040602050305030304" pitchFamily="18" charset="0"/>
                </a:rPr>
                <a:t>(story-based</a:t>
              </a:r>
              <a:r>
                <a:rPr lang="en-US" altLang="zh-CN" sz="2800" b="1" dirty="0">
                  <a:ln w="0"/>
                  <a:effectLst>
                    <a:outerShdw blurRad="38100" dist="19050" dir="2700000" algn="tl" rotWithShape="0">
                      <a:schemeClr val="dk1">
                        <a:alpha val="40000"/>
                      </a:schemeClr>
                    </a:outerShdw>
                  </a:effectLst>
                  <a:latin typeface="Book Antiqua" panose="02040602050305030304" pitchFamily="18" charset="0"/>
                </a:rPr>
                <a:t>)</a:t>
              </a:r>
              <a:endParaRPr lang="en-US" altLang="zh-CN" sz="2800" b="1" dirty="0" smtClean="0">
                <a:ln w="0"/>
                <a:effectLst>
                  <a:outerShdw blurRad="38100" dist="19050" dir="2700000" algn="tl" rotWithShape="0">
                    <a:schemeClr val="dk1">
                      <a:alpha val="40000"/>
                    </a:schemeClr>
                  </a:outerShdw>
                </a:effectLst>
                <a:latin typeface="Book Antiqua" panose="02040602050305030304" pitchFamily="18" charset="0"/>
              </a:endParaRPr>
            </a:p>
            <a:p>
              <a:r>
                <a:rPr lang="en-US" altLang="zh-CN" dirty="0" smtClean="0">
                  <a:cs typeface="Arial" panose="020B0604020202020204" pitchFamily="34" charset="0"/>
                </a:rPr>
                <a:t>Players are motivated by </a:t>
              </a:r>
              <a:r>
                <a:rPr lang="en-US" altLang="zh-CN" b="1" dirty="0" smtClean="0">
                  <a:cs typeface="Arial" panose="020B0604020202020204" pitchFamily="34" charset="0"/>
                </a:rPr>
                <a:t>exploring virtual world</a:t>
              </a:r>
              <a:r>
                <a:rPr lang="en-US" altLang="zh-CN" dirty="0" smtClean="0">
                  <a:cs typeface="Arial" panose="020B0604020202020204" pitchFamily="34" charset="0"/>
                </a:rPr>
                <a:t>.</a:t>
              </a:r>
              <a:endParaRPr lang="en-US" altLang="zh-CN" dirty="0">
                <a:ln w="0"/>
                <a:effectLst>
                  <a:outerShdw blurRad="38100" dist="19050" dir="2700000" algn="tl" rotWithShape="0">
                    <a:schemeClr val="dk1">
                      <a:alpha val="40000"/>
                    </a:schemeClr>
                  </a:outerShdw>
                </a:effectLst>
                <a:latin typeface="Book Antiqua" panose="02040602050305030304" pitchFamily="18" charset="0"/>
              </a:endParaRPr>
            </a:p>
          </p:txBody>
        </p:sp>
      </p:grpSp>
      <p:pic>
        <p:nvPicPr>
          <p:cNvPr id="28" name="bandicam 2019-11-23 16-26-02-064">
            <a:hlinkClick r:id="" action="ppaction://media"/>
          </p:cNvPr>
          <p:cNvPicPr>
            <a:picLocks noChangeAspect="1"/>
          </p:cNvPicPr>
          <p:nvPr>
            <a:videoFile r:link="rId1"/>
            <p:extLst>
              <p:ext uri="{DAA4B4D4-6D71-4841-9C94-3DE7FCFB9230}">
                <p14:media xmlns:p14="http://schemas.microsoft.com/office/powerpoint/2010/main" r:embed="rId2">
                  <p14:trim st="2012" end="18288"/>
                </p14:media>
              </p:ext>
            </p:extLst>
          </p:nvPr>
        </p:nvPicPr>
        <p:blipFill>
          <a:blip r:embed="rId11"/>
          <a:stretch>
            <a:fillRect/>
          </a:stretch>
        </p:blipFill>
        <p:spPr>
          <a:xfrm>
            <a:off x="9539387" y="-7374237"/>
            <a:ext cx="11062038" cy="5805649"/>
          </a:xfrm>
          <a:prstGeom prst="rect">
            <a:avLst/>
          </a:prstGeom>
        </p:spPr>
      </p:pic>
      <p:pic>
        <p:nvPicPr>
          <p:cNvPr id="30" name="图片 2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51024" y="3776023"/>
            <a:ext cx="812698" cy="812698"/>
          </a:xfrm>
          <a:prstGeom prst="rect">
            <a:avLst/>
          </a:prstGeom>
        </p:spPr>
      </p:pic>
      <p:sp>
        <p:nvSpPr>
          <p:cNvPr id="31" name="矩形 30"/>
          <p:cNvSpPr/>
          <p:nvPr/>
        </p:nvSpPr>
        <p:spPr>
          <a:xfrm>
            <a:off x="8582192" y="2801438"/>
            <a:ext cx="2972360" cy="584775"/>
          </a:xfrm>
          <a:prstGeom prst="rect">
            <a:avLst/>
          </a:prstGeom>
          <a:noFill/>
        </p:spPr>
        <p:txBody>
          <a:bodyPr wrap="square">
            <a:spAutoFit/>
          </a:bodyPr>
          <a:lstStyle/>
          <a:p>
            <a:pPr algn="ctr"/>
            <a:r>
              <a:rPr lang="en-US" altLang="zh-CN" sz="3200" b="1" dirty="0" smtClean="0">
                <a:ln w="0"/>
                <a:solidFill>
                  <a:srgbClr val="FDA94D"/>
                </a:solidFill>
                <a:effectLst>
                  <a:outerShdw blurRad="38100" dist="25400" dir="5400000" algn="ctr" rotWithShape="0">
                    <a:srgbClr val="6E747A">
                      <a:alpha val="43000"/>
                    </a:srgbClr>
                  </a:outerShdw>
                </a:effectLst>
                <a:latin typeface="Book Antiqua" panose="02040602050305030304" pitchFamily="18" charset="0"/>
              </a:rPr>
              <a:t>Requirements</a:t>
            </a:r>
            <a:endParaRPr lang="en-US" altLang="zh-CN" sz="3200" b="1" dirty="0">
              <a:ln w="0"/>
              <a:solidFill>
                <a:srgbClr val="FDA94D"/>
              </a:solidFill>
              <a:effectLst>
                <a:outerShdw blurRad="38100" dist="25400" dir="5400000" algn="ctr" rotWithShape="0">
                  <a:srgbClr val="6E747A">
                    <a:alpha val="43000"/>
                  </a:srgbClr>
                </a:outerShdw>
              </a:effectLst>
              <a:latin typeface="Book Antiqua" panose="02040602050305030304" pitchFamily="18" charset="0"/>
            </a:endParaRPr>
          </a:p>
        </p:txBody>
      </p:sp>
      <p:sp>
        <p:nvSpPr>
          <p:cNvPr id="32" name="矩形 31"/>
          <p:cNvSpPr/>
          <p:nvPr/>
        </p:nvSpPr>
        <p:spPr>
          <a:xfrm>
            <a:off x="7840181" y="4865282"/>
            <a:ext cx="4434384" cy="646331"/>
          </a:xfrm>
          <a:prstGeom prst="rect">
            <a:avLst/>
          </a:prstGeom>
        </p:spPr>
        <p:txBody>
          <a:bodyPr wrap="square">
            <a:spAutoFit/>
          </a:bodyPr>
          <a:lstStyle/>
          <a:p>
            <a:pPr marL="285750" indent="-285750">
              <a:buFont typeface="Arial" panose="020B0604020202020204" pitchFamily="34" charset="0"/>
              <a:buChar char="•"/>
            </a:pPr>
            <a:r>
              <a:rPr lang="en-US" altLang="zh-CN" dirty="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Transfer the idea of Citizen </a:t>
            </a:r>
            <a:r>
              <a:rPr lang="en-US" altLang="zh-CN" dirty="0" err="1">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Sicence</a:t>
            </a:r>
            <a:r>
              <a:rPr lang="en-US" altLang="zh-CN" dirty="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 games to the domain of bird mapping</a:t>
            </a:r>
          </a:p>
        </p:txBody>
      </p:sp>
    </p:spTree>
    <p:extLst>
      <p:ext uri="{BB962C8B-B14F-4D97-AF65-F5344CB8AC3E}">
        <p14:creationId xmlns:p14="http://schemas.microsoft.com/office/powerpoint/2010/main" val="26639611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 presetClass="entr" presetSubtype="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par>
                                <p:cTn id="18" presetID="47" presetClass="entr" presetSubtype="0" fill="hold" grpId="0" nodeType="withEffect">
                                  <p:stCondLst>
                                    <p:cond delay="50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300"/>
                                        <p:tgtEl>
                                          <p:spTgt spid="11"/>
                                        </p:tgtEl>
                                      </p:cBhvr>
                                    </p:animEffect>
                                    <p:anim calcmode="lin" valueType="num">
                                      <p:cBhvr>
                                        <p:cTn id="21" dur="300" fill="hold"/>
                                        <p:tgtEl>
                                          <p:spTgt spid="11"/>
                                        </p:tgtEl>
                                        <p:attrNameLst>
                                          <p:attrName>ppt_x</p:attrName>
                                        </p:attrNameLst>
                                      </p:cBhvr>
                                      <p:tavLst>
                                        <p:tav tm="0">
                                          <p:val>
                                            <p:strVal val="#ppt_x"/>
                                          </p:val>
                                        </p:tav>
                                        <p:tav tm="100000">
                                          <p:val>
                                            <p:strVal val="#ppt_x"/>
                                          </p:val>
                                        </p:tav>
                                      </p:tavLst>
                                    </p:anim>
                                    <p:anim calcmode="lin" valueType="num">
                                      <p:cBhvr>
                                        <p:cTn id="22" dur="300" fill="hold"/>
                                        <p:tgtEl>
                                          <p:spTgt spid="11"/>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300"/>
                                        <p:tgtEl>
                                          <p:spTgt spid="13"/>
                                        </p:tgtEl>
                                      </p:cBhvr>
                                    </p:animEffect>
                                    <p:anim calcmode="lin" valueType="num">
                                      <p:cBhvr>
                                        <p:cTn id="26" dur="300" fill="hold"/>
                                        <p:tgtEl>
                                          <p:spTgt spid="13"/>
                                        </p:tgtEl>
                                        <p:attrNameLst>
                                          <p:attrName>ppt_x</p:attrName>
                                        </p:attrNameLst>
                                      </p:cBhvr>
                                      <p:tavLst>
                                        <p:tav tm="0">
                                          <p:val>
                                            <p:strVal val="#ppt_x"/>
                                          </p:val>
                                        </p:tav>
                                        <p:tav tm="100000">
                                          <p:val>
                                            <p:strVal val="#ppt_x"/>
                                          </p:val>
                                        </p:tav>
                                      </p:tavLst>
                                    </p:anim>
                                    <p:anim calcmode="lin" valueType="num">
                                      <p:cBhvr>
                                        <p:cTn id="27" dur="300" fill="hold"/>
                                        <p:tgtEl>
                                          <p:spTgt spid="13"/>
                                        </p:tgtEl>
                                        <p:attrNameLst>
                                          <p:attrName>ppt_y</p:attrName>
                                        </p:attrNameLst>
                                      </p:cBhvr>
                                      <p:tavLst>
                                        <p:tav tm="0">
                                          <p:val>
                                            <p:strVal val="#ppt_y+.1"/>
                                          </p:val>
                                        </p:tav>
                                        <p:tav tm="100000">
                                          <p:val>
                                            <p:strVal val="#ppt_y"/>
                                          </p:val>
                                        </p:tav>
                                      </p:tavLst>
                                    </p:anim>
                                  </p:childTnLst>
                                </p:cTn>
                              </p:par>
                              <p:par>
                                <p:cTn id="28" presetID="21" presetClass="entr" presetSubtype="1" fill="hold" nodeType="withEffect">
                                  <p:stCondLst>
                                    <p:cond delay="500"/>
                                  </p:stCondLst>
                                  <p:childTnLst>
                                    <p:set>
                                      <p:cBhvr>
                                        <p:cTn id="29" dur="1" fill="hold">
                                          <p:stCondLst>
                                            <p:cond delay="0"/>
                                          </p:stCondLst>
                                        </p:cTn>
                                        <p:tgtEl>
                                          <p:spTgt spid="14"/>
                                        </p:tgtEl>
                                        <p:attrNameLst>
                                          <p:attrName>style.visibility</p:attrName>
                                        </p:attrNameLst>
                                      </p:cBhvr>
                                      <p:to>
                                        <p:strVal val="visible"/>
                                      </p:to>
                                    </p:set>
                                    <p:animEffect transition="in" filter="wheel(1)">
                                      <p:cBhvr>
                                        <p:cTn id="30" dur="500"/>
                                        <p:tgtEl>
                                          <p:spTgt spid="14"/>
                                        </p:tgtEl>
                                      </p:cBhvr>
                                    </p:animEffect>
                                  </p:childTnLst>
                                </p:cTn>
                              </p:par>
                            </p:childTnLst>
                          </p:cTn>
                        </p:par>
                        <p:par>
                          <p:cTn id="31" fill="hold">
                            <p:stCondLst>
                              <p:cond delay="1000"/>
                            </p:stCondLst>
                            <p:childTnLst>
                              <p:par>
                                <p:cTn id="32" presetID="42"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anim calcmode="lin" valueType="num">
                                      <p:cBhvr>
                                        <p:cTn id="35" dur="500" fill="hold"/>
                                        <p:tgtEl>
                                          <p:spTgt spid="15"/>
                                        </p:tgtEl>
                                        <p:attrNameLst>
                                          <p:attrName>ppt_x</p:attrName>
                                        </p:attrNameLst>
                                      </p:cBhvr>
                                      <p:tavLst>
                                        <p:tav tm="0">
                                          <p:val>
                                            <p:strVal val="#ppt_x"/>
                                          </p:val>
                                        </p:tav>
                                        <p:tav tm="100000">
                                          <p:val>
                                            <p:strVal val="#ppt_x"/>
                                          </p:val>
                                        </p:tav>
                                      </p:tavLst>
                                    </p:anim>
                                    <p:anim calcmode="lin" valueType="num">
                                      <p:cBhvr>
                                        <p:cTn id="36" dur="500" fill="hold"/>
                                        <p:tgtEl>
                                          <p:spTgt spid="15"/>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anim calcmode="lin" valueType="num">
                                      <p:cBhvr>
                                        <p:cTn id="40" dur="500" fill="hold"/>
                                        <p:tgtEl>
                                          <p:spTgt spid="16"/>
                                        </p:tgtEl>
                                        <p:attrNameLst>
                                          <p:attrName>ppt_x</p:attrName>
                                        </p:attrNameLst>
                                      </p:cBhvr>
                                      <p:tavLst>
                                        <p:tav tm="0">
                                          <p:val>
                                            <p:strVal val="#ppt_x"/>
                                          </p:val>
                                        </p:tav>
                                        <p:tav tm="100000">
                                          <p:val>
                                            <p:strVal val="#ppt_x"/>
                                          </p:val>
                                        </p:tav>
                                      </p:tavLst>
                                    </p:anim>
                                    <p:anim calcmode="lin" valueType="num">
                                      <p:cBhvr>
                                        <p:cTn id="41"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heel(1)">
                                      <p:cBhvr>
                                        <p:cTn id="46" dur="500"/>
                                        <p:tgtEl>
                                          <p:spTgt spid="17"/>
                                        </p:tgtEl>
                                      </p:cBhvr>
                                    </p:animEffect>
                                  </p:childTnLst>
                                </p:cTn>
                              </p:par>
                            </p:childTnLst>
                          </p:cTn>
                        </p:par>
                        <p:par>
                          <p:cTn id="47" fill="hold">
                            <p:stCondLst>
                              <p:cond delay="500"/>
                            </p:stCondLst>
                            <p:childTnLst>
                              <p:par>
                                <p:cTn id="48" presetID="42" presetClass="entr" presetSubtype="0"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anim calcmode="lin" valueType="num">
                                      <p:cBhvr>
                                        <p:cTn id="51" dur="500" fill="hold"/>
                                        <p:tgtEl>
                                          <p:spTgt spid="18"/>
                                        </p:tgtEl>
                                        <p:attrNameLst>
                                          <p:attrName>ppt_x</p:attrName>
                                        </p:attrNameLst>
                                      </p:cBhvr>
                                      <p:tavLst>
                                        <p:tav tm="0">
                                          <p:val>
                                            <p:strVal val="#ppt_x"/>
                                          </p:val>
                                        </p:tav>
                                        <p:tav tm="100000">
                                          <p:val>
                                            <p:strVal val="#ppt_x"/>
                                          </p:val>
                                        </p:tav>
                                      </p:tavLst>
                                    </p:anim>
                                    <p:anim calcmode="lin" valueType="num">
                                      <p:cBhvr>
                                        <p:cTn id="52"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0.85547 0.13495 L 0.85157 1.04352 " pathEditMode="relative" rAng="0" ptsTypes="AA">
                                      <p:cBhvr>
                                        <p:cTn id="56" dur="200" fill="hold"/>
                                        <p:tgtEl>
                                          <p:spTgt spid="26"/>
                                        </p:tgtEl>
                                        <p:attrNameLst>
                                          <p:attrName>ppt_x</p:attrName>
                                          <p:attrName>ppt_y</p:attrName>
                                        </p:attrNameLst>
                                      </p:cBhvr>
                                      <p:rCtr x="-195" y="45417"/>
                                    </p:animMotion>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200"/>
                                        <p:tgtEl>
                                          <p:spTgt spid="26"/>
                                        </p:tgtEl>
                                        <p:attrNameLst>
                                          <p:attrName>ppt_x</p:attrName>
                                        </p:attrNameLst>
                                      </p:cBhvr>
                                      <p:tavLst>
                                        <p:tav tm="0">
                                          <p:val>
                                            <p:strVal val="ppt_x"/>
                                          </p:val>
                                        </p:tav>
                                        <p:tav tm="100000">
                                          <p:val>
                                            <p:strVal val="ppt_x"/>
                                          </p:val>
                                        </p:tav>
                                      </p:tavLst>
                                    </p:anim>
                                    <p:anim calcmode="lin" valueType="num">
                                      <p:cBhvr additive="base">
                                        <p:cTn id="61" dur="200"/>
                                        <p:tgtEl>
                                          <p:spTgt spid="26"/>
                                        </p:tgtEl>
                                        <p:attrNameLst>
                                          <p:attrName>ppt_y</p:attrName>
                                        </p:attrNameLst>
                                      </p:cBhvr>
                                      <p:tavLst>
                                        <p:tav tm="0">
                                          <p:val>
                                            <p:strVal val="ppt_y"/>
                                          </p:val>
                                        </p:tav>
                                        <p:tav tm="100000">
                                          <p:val>
                                            <p:strVal val="1+ppt_h/2"/>
                                          </p:val>
                                        </p:tav>
                                      </p:tavLst>
                                    </p:anim>
                                    <p:set>
                                      <p:cBhvr>
                                        <p:cTn id="62" dur="1" fill="hold">
                                          <p:stCondLst>
                                            <p:cond delay="199"/>
                                          </p:stCondLst>
                                        </p:cTn>
                                        <p:tgtEl>
                                          <p:spTgt spid="26"/>
                                        </p:tgtEl>
                                        <p:attrNameLst>
                                          <p:attrName>style.visibility</p:attrName>
                                        </p:attrNameLst>
                                      </p:cBhvr>
                                      <p:to>
                                        <p:strVal val="hidden"/>
                                      </p:to>
                                    </p:set>
                                  </p:childTnLst>
                                </p:cTn>
                              </p:par>
                              <p:par>
                                <p:cTn id="63" presetID="42" presetClass="path" presetSubtype="0" accel="50000" decel="50000" fill="hold" nodeType="withEffect">
                                  <p:stCondLst>
                                    <p:cond delay="0"/>
                                  </p:stCondLst>
                                  <p:childTnLst>
                                    <p:animMotion origin="layout" path="M -0.7349 0.19768 L -0.7349 1.14768 " pathEditMode="relative" rAng="0" ptsTypes="AA">
                                      <p:cBhvr>
                                        <p:cTn id="64" dur="200" fill="hold"/>
                                        <p:tgtEl>
                                          <p:spTgt spid="28"/>
                                        </p:tgtEl>
                                        <p:attrNameLst>
                                          <p:attrName>ppt_x</p:attrName>
                                          <p:attrName>ppt_y</p:attrName>
                                        </p:attrNameLst>
                                      </p:cBhvr>
                                      <p:rCtr x="0" y="47500"/>
                                    </p:animMotion>
                                  </p:childTnLst>
                                </p:cTn>
                              </p:par>
                            </p:childTnLst>
                          </p:cTn>
                        </p:par>
                        <p:par>
                          <p:cTn id="65" fill="hold">
                            <p:stCondLst>
                              <p:cond delay="200"/>
                            </p:stCondLst>
                            <p:childTnLst>
                              <p:par>
                                <p:cTn id="66" presetID="1" presetClass="mediacall" presetSubtype="0" fill="hold" nodeType="afterEffect">
                                  <p:stCondLst>
                                    <p:cond delay="0"/>
                                  </p:stCondLst>
                                  <p:childTnLst>
                                    <p:cmd type="call" cmd="playFrom(0.0)">
                                      <p:cBhvr>
                                        <p:cTn id="67" dur="18067" fill="hold"/>
                                        <p:tgtEl>
                                          <p:spTgt spid="28"/>
                                        </p:tgtEl>
                                      </p:cBhvr>
                                    </p:cmd>
                                  </p:childTnLst>
                                </p:cTn>
                              </p:par>
                            </p:childTnLst>
                          </p:cTn>
                        </p:par>
                      </p:childTnLst>
                    </p:cTn>
                  </p:par>
                  <p:par>
                    <p:cTn id="68" fill="hold">
                      <p:stCondLst>
                        <p:cond delay="indefinite"/>
                      </p:stCondLst>
                      <p:childTnLst>
                        <p:par>
                          <p:cTn id="69" fill="hold">
                            <p:stCondLst>
                              <p:cond delay="0"/>
                            </p:stCondLst>
                            <p:childTnLst>
                              <p:par>
                                <p:cTn id="70" presetID="2" presetClass="exit" presetSubtype="4" fill="hold" nodeType="clickEffect">
                                  <p:stCondLst>
                                    <p:cond delay="0"/>
                                  </p:stCondLst>
                                  <p:childTnLst>
                                    <p:anim calcmode="lin" valueType="num">
                                      <p:cBhvr additive="base">
                                        <p:cTn id="71" dur="200"/>
                                        <p:tgtEl>
                                          <p:spTgt spid="28"/>
                                        </p:tgtEl>
                                        <p:attrNameLst>
                                          <p:attrName>ppt_x</p:attrName>
                                        </p:attrNameLst>
                                      </p:cBhvr>
                                      <p:tavLst>
                                        <p:tav tm="0">
                                          <p:val>
                                            <p:strVal val="ppt_x"/>
                                          </p:val>
                                        </p:tav>
                                        <p:tav tm="100000">
                                          <p:val>
                                            <p:strVal val="ppt_x"/>
                                          </p:val>
                                        </p:tav>
                                      </p:tavLst>
                                    </p:anim>
                                    <p:anim calcmode="lin" valueType="num">
                                      <p:cBhvr additive="base">
                                        <p:cTn id="72" dur="200"/>
                                        <p:tgtEl>
                                          <p:spTgt spid="28"/>
                                        </p:tgtEl>
                                        <p:attrNameLst>
                                          <p:attrName>ppt_y</p:attrName>
                                        </p:attrNameLst>
                                      </p:cBhvr>
                                      <p:tavLst>
                                        <p:tav tm="0">
                                          <p:val>
                                            <p:strVal val="ppt_y"/>
                                          </p:val>
                                        </p:tav>
                                        <p:tav tm="100000">
                                          <p:val>
                                            <p:strVal val="1+ppt_h/2"/>
                                          </p:val>
                                        </p:tav>
                                      </p:tavLst>
                                    </p:anim>
                                    <p:set>
                                      <p:cBhvr>
                                        <p:cTn id="73" dur="1" fill="hold">
                                          <p:stCondLst>
                                            <p:cond delay="199"/>
                                          </p:stCondLst>
                                        </p:cTn>
                                        <p:tgtEl>
                                          <p:spTgt spid="28"/>
                                        </p:tgtEl>
                                        <p:attrNameLst>
                                          <p:attrName>style.visibility</p:attrName>
                                        </p:attrNameLst>
                                      </p:cBhvr>
                                      <p:to>
                                        <p:strVal val="hidden"/>
                                      </p:to>
                                    </p:set>
                                    <p:cmd type="call" cmd="stop">
                                      <p:cBhvr>
                                        <p:cTn id="74" dur="1">
                                          <p:stCondLst>
                                            <p:cond delay="199"/>
                                          </p:stCondLst>
                                        </p:cTn>
                                        <p:tgtEl>
                                          <p:spTgt spid="28"/>
                                        </p:tgtEl>
                                      </p:cBhvr>
                                    </p:cmd>
                                  </p:childTnLst>
                                </p:cTn>
                              </p:par>
                              <p:par>
                                <p:cTn id="75" presetID="21" presetClass="entr" presetSubtype="1" fill="hold"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wheel(1)">
                                      <p:cBhvr>
                                        <p:cTn id="77" dur="500"/>
                                        <p:tgtEl>
                                          <p:spTgt spid="30"/>
                                        </p:tgtEl>
                                      </p:cBhvr>
                                    </p:animEffect>
                                  </p:childTnLst>
                                </p:cTn>
                              </p:par>
                            </p:childTnLst>
                          </p:cTn>
                        </p:par>
                        <p:par>
                          <p:cTn id="78" fill="hold">
                            <p:stCondLst>
                              <p:cond delay="500"/>
                            </p:stCondLst>
                            <p:childTnLst>
                              <p:par>
                                <p:cTn id="79" presetID="42" presetClass="entr" presetSubtype="0" fill="hold" grpId="0" nodeType="after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anim calcmode="lin" valueType="num">
                                      <p:cBhvr>
                                        <p:cTn id="82" dur="500" fill="hold"/>
                                        <p:tgtEl>
                                          <p:spTgt spid="31"/>
                                        </p:tgtEl>
                                        <p:attrNameLst>
                                          <p:attrName>ppt_x</p:attrName>
                                        </p:attrNameLst>
                                      </p:cBhvr>
                                      <p:tavLst>
                                        <p:tav tm="0">
                                          <p:val>
                                            <p:strVal val="#ppt_x"/>
                                          </p:val>
                                        </p:tav>
                                        <p:tav tm="100000">
                                          <p:val>
                                            <p:strVal val="#ppt_x"/>
                                          </p:val>
                                        </p:tav>
                                      </p:tavLst>
                                    </p:anim>
                                    <p:anim calcmode="lin" valueType="num">
                                      <p:cBhvr>
                                        <p:cTn id="83" dur="500" fill="hold"/>
                                        <p:tgtEl>
                                          <p:spTgt spid="31"/>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anim calcmode="lin" valueType="num">
                                      <p:cBhvr>
                                        <p:cTn id="87" dur="500" fill="hold"/>
                                        <p:tgtEl>
                                          <p:spTgt spid="32"/>
                                        </p:tgtEl>
                                        <p:attrNameLst>
                                          <p:attrName>ppt_x</p:attrName>
                                        </p:attrNameLst>
                                      </p:cBhvr>
                                      <p:tavLst>
                                        <p:tav tm="0">
                                          <p:val>
                                            <p:strVal val="#ppt_x"/>
                                          </p:val>
                                        </p:tav>
                                        <p:tav tm="100000">
                                          <p:val>
                                            <p:strVal val="#ppt_x"/>
                                          </p:val>
                                        </p:tav>
                                      </p:tavLst>
                                    </p:anim>
                                    <p:anim calcmode="lin" valueType="num">
                                      <p:cBhvr>
                                        <p:cTn id="88"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89" fill="hold" display="0">
                  <p:stCondLst>
                    <p:cond delay="indefinite"/>
                  </p:stCondLst>
                </p:cTn>
                <p:tgtEl>
                  <p:spTgt spid="28"/>
                </p:tgtEl>
              </p:cMediaNode>
            </p:video>
          </p:childTnLst>
        </p:cTn>
      </p:par>
    </p:tnLst>
    <p:bldLst>
      <p:bldP spid="11" grpId="0"/>
      <p:bldP spid="13" grpId="0"/>
      <p:bldP spid="15" grpId="0"/>
      <p:bldP spid="16" grpId="0"/>
      <p:bldP spid="18" grpId="0"/>
      <p:bldP spid="31"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4603" y="2448774"/>
            <a:ext cx="8218914" cy="4623139"/>
          </a:xfrm>
          <a:prstGeom prst="rect">
            <a:avLst/>
          </a:prstGeom>
        </p:spPr>
      </p:pic>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6788" y="4574817"/>
            <a:ext cx="657882" cy="657882"/>
          </a:xfrm>
          <a:prstGeom prst="rect">
            <a:avLst/>
          </a:prstGeom>
        </p:spPr>
      </p:pic>
      <p:sp>
        <p:nvSpPr>
          <p:cNvPr id="29" name="任意多边形 28"/>
          <p:cNvSpPr/>
          <p:nvPr/>
        </p:nvSpPr>
        <p:spPr>
          <a:xfrm>
            <a:off x="2973854" y="5805145"/>
            <a:ext cx="1447006" cy="730659"/>
          </a:xfrm>
          <a:custGeom>
            <a:avLst/>
            <a:gdLst>
              <a:gd name="connsiteX0" fmla="*/ 0 w 1371600"/>
              <a:gd name="connsiteY0" fmla="*/ 444500 h 571500"/>
              <a:gd name="connsiteX1" fmla="*/ 63500 w 1371600"/>
              <a:gd name="connsiteY1" fmla="*/ 495300 h 571500"/>
              <a:gd name="connsiteX2" fmla="*/ 101600 w 1371600"/>
              <a:gd name="connsiteY2" fmla="*/ 508000 h 571500"/>
              <a:gd name="connsiteX3" fmla="*/ 190500 w 1371600"/>
              <a:gd name="connsiteY3" fmla="*/ 533400 h 571500"/>
              <a:gd name="connsiteX4" fmla="*/ 292100 w 1371600"/>
              <a:gd name="connsiteY4" fmla="*/ 571500 h 571500"/>
              <a:gd name="connsiteX5" fmla="*/ 774700 w 1371600"/>
              <a:gd name="connsiteY5" fmla="*/ 558800 h 571500"/>
              <a:gd name="connsiteX6" fmla="*/ 825500 w 1371600"/>
              <a:gd name="connsiteY6" fmla="*/ 546100 h 571500"/>
              <a:gd name="connsiteX7" fmla="*/ 863600 w 1371600"/>
              <a:gd name="connsiteY7" fmla="*/ 520700 h 571500"/>
              <a:gd name="connsiteX8" fmla="*/ 927100 w 1371600"/>
              <a:gd name="connsiteY8" fmla="*/ 406400 h 571500"/>
              <a:gd name="connsiteX9" fmla="*/ 863600 w 1371600"/>
              <a:gd name="connsiteY9" fmla="*/ 88900 h 571500"/>
              <a:gd name="connsiteX10" fmla="*/ 825500 w 1371600"/>
              <a:gd name="connsiteY10" fmla="*/ 63500 h 571500"/>
              <a:gd name="connsiteX11" fmla="*/ 635000 w 1371600"/>
              <a:gd name="connsiteY11" fmla="*/ 101600 h 571500"/>
              <a:gd name="connsiteX12" fmla="*/ 609600 w 1371600"/>
              <a:gd name="connsiteY12" fmla="*/ 139700 h 571500"/>
              <a:gd name="connsiteX13" fmla="*/ 622300 w 1371600"/>
              <a:gd name="connsiteY13" fmla="*/ 215900 h 571500"/>
              <a:gd name="connsiteX14" fmla="*/ 660400 w 1371600"/>
              <a:gd name="connsiteY14" fmla="*/ 254000 h 571500"/>
              <a:gd name="connsiteX15" fmla="*/ 774700 w 1371600"/>
              <a:gd name="connsiteY15" fmla="*/ 317500 h 571500"/>
              <a:gd name="connsiteX16" fmla="*/ 838200 w 1371600"/>
              <a:gd name="connsiteY16" fmla="*/ 330200 h 571500"/>
              <a:gd name="connsiteX17" fmla="*/ 1016000 w 1371600"/>
              <a:gd name="connsiteY17" fmla="*/ 317500 h 571500"/>
              <a:gd name="connsiteX18" fmla="*/ 1130300 w 1371600"/>
              <a:gd name="connsiteY18" fmla="*/ 266700 h 571500"/>
              <a:gd name="connsiteX19" fmla="*/ 1181100 w 1371600"/>
              <a:gd name="connsiteY19" fmla="*/ 215900 h 571500"/>
              <a:gd name="connsiteX20" fmla="*/ 1219200 w 1371600"/>
              <a:gd name="connsiteY20" fmla="*/ 190500 h 571500"/>
              <a:gd name="connsiteX21" fmla="*/ 1282700 w 1371600"/>
              <a:gd name="connsiteY21" fmla="*/ 114300 h 571500"/>
              <a:gd name="connsiteX22" fmla="*/ 1358900 w 1371600"/>
              <a:gd name="connsiteY22" fmla="*/ 38100 h 571500"/>
              <a:gd name="connsiteX23" fmla="*/ 1371600 w 1371600"/>
              <a:gd name="connsiteY23" fmla="*/ 0 h 571500"/>
              <a:gd name="connsiteX0" fmla="*/ 0 w 1371600"/>
              <a:gd name="connsiteY0" fmla="*/ 444500 h 571500"/>
              <a:gd name="connsiteX1" fmla="*/ 63500 w 1371600"/>
              <a:gd name="connsiteY1" fmla="*/ 495300 h 571500"/>
              <a:gd name="connsiteX2" fmla="*/ 101600 w 1371600"/>
              <a:gd name="connsiteY2" fmla="*/ 508000 h 571500"/>
              <a:gd name="connsiteX3" fmla="*/ 190500 w 1371600"/>
              <a:gd name="connsiteY3" fmla="*/ 533400 h 571500"/>
              <a:gd name="connsiteX4" fmla="*/ 292100 w 1371600"/>
              <a:gd name="connsiteY4" fmla="*/ 571500 h 571500"/>
              <a:gd name="connsiteX5" fmla="*/ 774700 w 1371600"/>
              <a:gd name="connsiteY5" fmla="*/ 558800 h 571500"/>
              <a:gd name="connsiteX6" fmla="*/ 825500 w 1371600"/>
              <a:gd name="connsiteY6" fmla="*/ 546100 h 571500"/>
              <a:gd name="connsiteX7" fmla="*/ 863600 w 1371600"/>
              <a:gd name="connsiteY7" fmla="*/ 520700 h 571500"/>
              <a:gd name="connsiteX8" fmla="*/ 927100 w 1371600"/>
              <a:gd name="connsiteY8" fmla="*/ 406400 h 571500"/>
              <a:gd name="connsiteX9" fmla="*/ 863600 w 1371600"/>
              <a:gd name="connsiteY9" fmla="*/ 88900 h 571500"/>
              <a:gd name="connsiteX10" fmla="*/ 825500 w 1371600"/>
              <a:gd name="connsiteY10" fmla="*/ 63500 h 571500"/>
              <a:gd name="connsiteX11" fmla="*/ 635000 w 1371600"/>
              <a:gd name="connsiteY11" fmla="*/ 101600 h 571500"/>
              <a:gd name="connsiteX12" fmla="*/ 609600 w 1371600"/>
              <a:gd name="connsiteY12" fmla="*/ 139700 h 571500"/>
              <a:gd name="connsiteX13" fmla="*/ 622300 w 1371600"/>
              <a:gd name="connsiteY13" fmla="*/ 215900 h 571500"/>
              <a:gd name="connsiteX14" fmla="*/ 660400 w 1371600"/>
              <a:gd name="connsiteY14" fmla="*/ 254000 h 571500"/>
              <a:gd name="connsiteX15" fmla="*/ 774700 w 1371600"/>
              <a:gd name="connsiteY15" fmla="*/ 317500 h 571500"/>
              <a:gd name="connsiteX16" fmla="*/ 838200 w 1371600"/>
              <a:gd name="connsiteY16" fmla="*/ 330200 h 571500"/>
              <a:gd name="connsiteX17" fmla="*/ 1016000 w 1371600"/>
              <a:gd name="connsiteY17" fmla="*/ 317500 h 571500"/>
              <a:gd name="connsiteX18" fmla="*/ 1130300 w 1371600"/>
              <a:gd name="connsiteY18" fmla="*/ 266700 h 571500"/>
              <a:gd name="connsiteX19" fmla="*/ 1181100 w 1371600"/>
              <a:gd name="connsiteY19" fmla="*/ 215900 h 571500"/>
              <a:gd name="connsiteX20" fmla="*/ 1219200 w 1371600"/>
              <a:gd name="connsiteY20" fmla="*/ 190500 h 571500"/>
              <a:gd name="connsiteX21" fmla="*/ 1282700 w 1371600"/>
              <a:gd name="connsiteY21" fmla="*/ 114300 h 571500"/>
              <a:gd name="connsiteX22" fmla="*/ 1358900 w 1371600"/>
              <a:gd name="connsiteY22" fmla="*/ 38100 h 571500"/>
              <a:gd name="connsiteX23" fmla="*/ 1371600 w 1371600"/>
              <a:gd name="connsiteY23" fmla="*/ 0 h 571500"/>
              <a:gd name="connsiteX0" fmla="*/ 0 w 1371600"/>
              <a:gd name="connsiteY0" fmla="*/ 444500 h 571500"/>
              <a:gd name="connsiteX1" fmla="*/ 63500 w 1371600"/>
              <a:gd name="connsiteY1" fmla="*/ 495300 h 571500"/>
              <a:gd name="connsiteX2" fmla="*/ 101600 w 1371600"/>
              <a:gd name="connsiteY2" fmla="*/ 508000 h 571500"/>
              <a:gd name="connsiteX3" fmla="*/ 190500 w 1371600"/>
              <a:gd name="connsiteY3" fmla="*/ 533400 h 571500"/>
              <a:gd name="connsiteX4" fmla="*/ 292100 w 1371600"/>
              <a:gd name="connsiteY4" fmla="*/ 571500 h 571500"/>
              <a:gd name="connsiteX5" fmla="*/ 774700 w 1371600"/>
              <a:gd name="connsiteY5" fmla="*/ 558800 h 571500"/>
              <a:gd name="connsiteX6" fmla="*/ 825500 w 1371600"/>
              <a:gd name="connsiteY6" fmla="*/ 546100 h 571500"/>
              <a:gd name="connsiteX7" fmla="*/ 863600 w 1371600"/>
              <a:gd name="connsiteY7" fmla="*/ 520700 h 571500"/>
              <a:gd name="connsiteX8" fmla="*/ 927100 w 1371600"/>
              <a:gd name="connsiteY8" fmla="*/ 406400 h 571500"/>
              <a:gd name="connsiteX9" fmla="*/ 863600 w 1371600"/>
              <a:gd name="connsiteY9" fmla="*/ 88900 h 571500"/>
              <a:gd name="connsiteX10" fmla="*/ 825500 w 1371600"/>
              <a:gd name="connsiteY10" fmla="*/ 63500 h 571500"/>
              <a:gd name="connsiteX11" fmla="*/ 635000 w 1371600"/>
              <a:gd name="connsiteY11" fmla="*/ 101600 h 571500"/>
              <a:gd name="connsiteX12" fmla="*/ 609600 w 1371600"/>
              <a:gd name="connsiteY12" fmla="*/ 139700 h 571500"/>
              <a:gd name="connsiteX13" fmla="*/ 622300 w 1371600"/>
              <a:gd name="connsiteY13" fmla="*/ 215900 h 571500"/>
              <a:gd name="connsiteX14" fmla="*/ 660400 w 1371600"/>
              <a:gd name="connsiteY14" fmla="*/ 254000 h 571500"/>
              <a:gd name="connsiteX15" fmla="*/ 774700 w 1371600"/>
              <a:gd name="connsiteY15" fmla="*/ 317500 h 571500"/>
              <a:gd name="connsiteX16" fmla="*/ 838200 w 1371600"/>
              <a:gd name="connsiteY16" fmla="*/ 330200 h 571500"/>
              <a:gd name="connsiteX17" fmla="*/ 1016000 w 1371600"/>
              <a:gd name="connsiteY17" fmla="*/ 317500 h 571500"/>
              <a:gd name="connsiteX18" fmla="*/ 1130300 w 1371600"/>
              <a:gd name="connsiteY18" fmla="*/ 266700 h 571500"/>
              <a:gd name="connsiteX19" fmla="*/ 1181100 w 1371600"/>
              <a:gd name="connsiteY19" fmla="*/ 215900 h 571500"/>
              <a:gd name="connsiteX20" fmla="*/ 1219200 w 1371600"/>
              <a:gd name="connsiteY20" fmla="*/ 190500 h 571500"/>
              <a:gd name="connsiteX21" fmla="*/ 1282700 w 1371600"/>
              <a:gd name="connsiteY21" fmla="*/ 114300 h 571500"/>
              <a:gd name="connsiteX22" fmla="*/ 1358900 w 1371600"/>
              <a:gd name="connsiteY22" fmla="*/ 38100 h 571500"/>
              <a:gd name="connsiteX23" fmla="*/ 1371600 w 1371600"/>
              <a:gd name="connsiteY23" fmla="*/ 0 h 571500"/>
              <a:gd name="connsiteX0" fmla="*/ 0 w 1371600"/>
              <a:gd name="connsiteY0" fmla="*/ 444500 h 571500"/>
              <a:gd name="connsiteX1" fmla="*/ 101600 w 1371600"/>
              <a:gd name="connsiteY1" fmla="*/ 508000 h 571500"/>
              <a:gd name="connsiteX2" fmla="*/ 190500 w 1371600"/>
              <a:gd name="connsiteY2" fmla="*/ 533400 h 571500"/>
              <a:gd name="connsiteX3" fmla="*/ 292100 w 1371600"/>
              <a:gd name="connsiteY3" fmla="*/ 571500 h 571500"/>
              <a:gd name="connsiteX4" fmla="*/ 774700 w 1371600"/>
              <a:gd name="connsiteY4" fmla="*/ 558800 h 571500"/>
              <a:gd name="connsiteX5" fmla="*/ 825500 w 1371600"/>
              <a:gd name="connsiteY5" fmla="*/ 546100 h 571500"/>
              <a:gd name="connsiteX6" fmla="*/ 863600 w 1371600"/>
              <a:gd name="connsiteY6" fmla="*/ 520700 h 571500"/>
              <a:gd name="connsiteX7" fmla="*/ 927100 w 1371600"/>
              <a:gd name="connsiteY7" fmla="*/ 406400 h 571500"/>
              <a:gd name="connsiteX8" fmla="*/ 863600 w 1371600"/>
              <a:gd name="connsiteY8" fmla="*/ 88900 h 571500"/>
              <a:gd name="connsiteX9" fmla="*/ 825500 w 1371600"/>
              <a:gd name="connsiteY9" fmla="*/ 63500 h 571500"/>
              <a:gd name="connsiteX10" fmla="*/ 635000 w 1371600"/>
              <a:gd name="connsiteY10" fmla="*/ 101600 h 571500"/>
              <a:gd name="connsiteX11" fmla="*/ 609600 w 1371600"/>
              <a:gd name="connsiteY11" fmla="*/ 139700 h 571500"/>
              <a:gd name="connsiteX12" fmla="*/ 622300 w 1371600"/>
              <a:gd name="connsiteY12" fmla="*/ 215900 h 571500"/>
              <a:gd name="connsiteX13" fmla="*/ 660400 w 1371600"/>
              <a:gd name="connsiteY13" fmla="*/ 254000 h 571500"/>
              <a:gd name="connsiteX14" fmla="*/ 774700 w 1371600"/>
              <a:gd name="connsiteY14" fmla="*/ 317500 h 571500"/>
              <a:gd name="connsiteX15" fmla="*/ 838200 w 1371600"/>
              <a:gd name="connsiteY15" fmla="*/ 330200 h 571500"/>
              <a:gd name="connsiteX16" fmla="*/ 1016000 w 1371600"/>
              <a:gd name="connsiteY16" fmla="*/ 317500 h 571500"/>
              <a:gd name="connsiteX17" fmla="*/ 1130300 w 1371600"/>
              <a:gd name="connsiteY17" fmla="*/ 266700 h 571500"/>
              <a:gd name="connsiteX18" fmla="*/ 1181100 w 1371600"/>
              <a:gd name="connsiteY18" fmla="*/ 215900 h 571500"/>
              <a:gd name="connsiteX19" fmla="*/ 1219200 w 1371600"/>
              <a:gd name="connsiteY19" fmla="*/ 190500 h 571500"/>
              <a:gd name="connsiteX20" fmla="*/ 1282700 w 1371600"/>
              <a:gd name="connsiteY20" fmla="*/ 114300 h 571500"/>
              <a:gd name="connsiteX21" fmla="*/ 1358900 w 1371600"/>
              <a:gd name="connsiteY21" fmla="*/ 38100 h 571500"/>
              <a:gd name="connsiteX22" fmla="*/ 1371600 w 1371600"/>
              <a:gd name="connsiteY22" fmla="*/ 0 h 571500"/>
              <a:gd name="connsiteX0" fmla="*/ 0 w 1371600"/>
              <a:gd name="connsiteY0" fmla="*/ 444500 h 571500"/>
              <a:gd name="connsiteX1" fmla="*/ 190500 w 1371600"/>
              <a:gd name="connsiteY1" fmla="*/ 533400 h 571500"/>
              <a:gd name="connsiteX2" fmla="*/ 292100 w 1371600"/>
              <a:gd name="connsiteY2" fmla="*/ 571500 h 571500"/>
              <a:gd name="connsiteX3" fmla="*/ 774700 w 1371600"/>
              <a:gd name="connsiteY3" fmla="*/ 558800 h 571500"/>
              <a:gd name="connsiteX4" fmla="*/ 825500 w 1371600"/>
              <a:gd name="connsiteY4" fmla="*/ 546100 h 571500"/>
              <a:gd name="connsiteX5" fmla="*/ 863600 w 1371600"/>
              <a:gd name="connsiteY5" fmla="*/ 520700 h 571500"/>
              <a:gd name="connsiteX6" fmla="*/ 927100 w 1371600"/>
              <a:gd name="connsiteY6" fmla="*/ 406400 h 571500"/>
              <a:gd name="connsiteX7" fmla="*/ 863600 w 1371600"/>
              <a:gd name="connsiteY7" fmla="*/ 88900 h 571500"/>
              <a:gd name="connsiteX8" fmla="*/ 825500 w 1371600"/>
              <a:gd name="connsiteY8" fmla="*/ 63500 h 571500"/>
              <a:gd name="connsiteX9" fmla="*/ 635000 w 1371600"/>
              <a:gd name="connsiteY9" fmla="*/ 101600 h 571500"/>
              <a:gd name="connsiteX10" fmla="*/ 609600 w 1371600"/>
              <a:gd name="connsiteY10" fmla="*/ 139700 h 571500"/>
              <a:gd name="connsiteX11" fmla="*/ 622300 w 1371600"/>
              <a:gd name="connsiteY11" fmla="*/ 215900 h 571500"/>
              <a:gd name="connsiteX12" fmla="*/ 660400 w 1371600"/>
              <a:gd name="connsiteY12" fmla="*/ 254000 h 571500"/>
              <a:gd name="connsiteX13" fmla="*/ 774700 w 1371600"/>
              <a:gd name="connsiteY13" fmla="*/ 317500 h 571500"/>
              <a:gd name="connsiteX14" fmla="*/ 838200 w 1371600"/>
              <a:gd name="connsiteY14" fmla="*/ 330200 h 571500"/>
              <a:gd name="connsiteX15" fmla="*/ 1016000 w 1371600"/>
              <a:gd name="connsiteY15" fmla="*/ 317500 h 571500"/>
              <a:gd name="connsiteX16" fmla="*/ 1130300 w 1371600"/>
              <a:gd name="connsiteY16" fmla="*/ 266700 h 571500"/>
              <a:gd name="connsiteX17" fmla="*/ 1181100 w 1371600"/>
              <a:gd name="connsiteY17" fmla="*/ 215900 h 571500"/>
              <a:gd name="connsiteX18" fmla="*/ 1219200 w 1371600"/>
              <a:gd name="connsiteY18" fmla="*/ 190500 h 571500"/>
              <a:gd name="connsiteX19" fmla="*/ 1282700 w 1371600"/>
              <a:gd name="connsiteY19" fmla="*/ 114300 h 571500"/>
              <a:gd name="connsiteX20" fmla="*/ 1358900 w 1371600"/>
              <a:gd name="connsiteY20" fmla="*/ 38100 h 571500"/>
              <a:gd name="connsiteX21" fmla="*/ 1371600 w 1371600"/>
              <a:gd name="connsiteY21" fmla="*/ 0 h 571500"/>
              <a:gd name="connsiteX0" fmla="*/ 0 w 1371600"/>
              <a:gd name="connsiteY0" fmla="*/ 444500 h 559148"/>
              <a:gd name="connsiteX1" fmla="*/ 190500 w 1371600"/>
              <a:gd name="connsiteY1" fmla="*/ 533400 h 559148"/>
              <a:gd name="connsiteX2" fmla="*/ 774700 w 1371600"/>
              <a:gd name="connsiteY2" fmla="*/ 558800 h 559148"/>
              <a:gd name="connsiteX3" fmla="*/ 825500 w 1371600"/>
              <a:gd name="connsiteY3" fmla="*/ 546100 h 559148"/>
              <a:gd name="connsiteX4" fmla="*/ 863600 w 1371600"/>
              <a:gd name="connsiteY4" fmla="*/ 520700 h 559148"/>
              <a:gd name="connsiteX5" fmla="*/ 927100 w 1371600"/>
              <a:gd name="connsiteY5" fmla="*/ 406400 h 559148"/>
              <a:gd name="connsiteX6" fmla="*/ 863600 w 1371600"/>
              <a:gd name="connsiteY6" fmla="*/ 88900 h 559148"/>
              <a:gd name="connsiteX7" fmla="*/ 825500 w 1371600"/>
              <a:gd name="connsiteY7" fmla="*/ 63500 h 559148"/>
              <a:gd name="connsiteX8" fmla="*/ 635000 w 1371600"/>
              <a:gd name="connsiteY8" fmla="*/ 101600 h 559148"/>
              <a:gd name="connsiteX9" fmla="*/ 609600 w 1371600"/>
              <a:gd name="connsiteY9" fmla="*/ 139700 h 559148"/>
              <a:gd name="connsiteX10" fmla="*/ 622300 w 1371600"/>
              <a:gd name="connsiteY10" fmla="*/ 215900 h 559148"/>
              <a:gd name="connsiteX11" fmla="*/ 660400 w 1371600"/>
              <a:gd name="connsiteY11" fmla="*/ 254000 h 559148"/>
              <a:gd name="connsiteX12" fmla="*/ 774700 w 1371600"/>
              <a:gd name="connsiteY12" fmla="*/ 317500 h 559148"/>
              <a:gd name="connsiteX13" fmla="*/ 838200 w 1371600"/>
              <a:gd name="connsiteY13" fmla="*/ 330200 h 559148"/>
              <a:gd name="connsiteX14" fmla="*/ 1016000 w 1371600"/>
              <a:gd name="connsiteY14" fmla="*/ 317500 h 559148"/>
              <a:gd name="connsiteX15" fmla="*/ 1130300 w 1371600"/>
              <a:gd name="connsiteY15" fmla="*/ 266700 h 559148"/>
              <a:gd name="connsiteX16" fmla="*/ 1181100 w 1371600"/>
              <a:gd name="connsiteY16" fmla="*/ 215900 h 559148"/>
              <a:gd name="connsiteX17" fmla="*/ 1219200 w 1371600"/>
              <a:gd name="connsiteY17" fmla="*/ 190500 h 559148"/>
              <a:gd name="connsiteX18" fmla="*/ 1282700 w 1371600"/>
              <a:gd name="connsiteY18" fmla="*/ 114300 h 559148"/>
              <a:gd name="connsiteX19" fmla="*/ 1358900 w 1371600"/>
              <a:gd name="connsiteY19" fmla="*/ 38100 h 559148"/>
              <a:gd name="connsiteX20" fmla="*/ 1371600 w 1371600"/>
              <a:gd name="connsiteY20" fmla="*/ 0 h 559148"/>
              <a:gd name="connsiteX0" fmla="*/ 0 w 1371600"/>
              <a:gd name="connsiteY0" fmla="*/ 444500 h 587474"/>
              <a:gd name="connsiteX1" fmla="*/ 190500 w 1371600"/>
              <a:gd name="connsiteY1" fmla="*/ 533400 h 587474"/>
              <a:gd name="connsiteX2" fmla="*/ 496094 w 1371600"/>
              <a:gd name="connsiteY2" fmla="*/ 587375 h 587474"/>
              <a:gd name="connsiteX3" fmla="*/ 825500 w 1371600"/>
              <a:gd name="connsiteY3" fmla="*/ 546100 h 587474"/>
              <a:gd name="connsiteX4" fmla="*/ 863600 w 1371600"/>
              <a:gd name="connsiteY4" fmla="*/ 520700 h 587474"/>
              <a:gd name="connsiteX5" fmla="*/ 927100 w 1371600"/>
              <a:gd name="connsiteY5" fmla="*/ 406400 h 587474"/>
              <a:gd name="connsiteX6" fmla="*/ 863600 w 1371600"/>
              <a:gd name="connsiteY6" fmla="*/ 88900 h 587474"/>
              <a:gd name="connsiteX7" fmla="*/ 825500 w 1371600"/>
              <a:gd name="connsiteY7" fmla="*/ 63500 h 587474"/>
              <a:gd name="connsiteX8" fmla="*/ 635000 w 1371600"/>
              <a:gd name="connsiteY8" fmla="*/ 101600 h 587474"/>
              <a:gd name="connsiteX9" fmla="*/ 609600 w 1371600"/>
              <a:gd name="connsiteY9" fmla="*/ 139700 h 587474"/>
              <a:gd name="connsiteX10" fmla="*/ 622300 w 1371600"/>
              <a:gd name="connsiteY10" fmla="*/ 215900 h 587474"/>
              <a:gd name="connsiteX11" fmla="*/ 660400 w 1371600"/>
              <a:gd name="connsiteY11" fmla="*/ 254000 h 587474"/>
              <a:gd name="connsiteX12" fmla="*/ 774700 w 1371600"/>
              <a:gd name="connsiteY12" fmla="*/ 317500 h 587474"/>
              <a:gd name="connsiteX13" fmla="*/ 838200 w 1371600"/>
              <a:gd name="connsiteY13" fmla="*/ 330200 h 587474"/>
              <a:gd name="connsiteX14" fmla="*/ 1016000 w 1371600"/>
              <a:gd name="connsiteY14" fmla="*/ 317500 h 587474"/>
              <a:gd name="connsiteX15" fmla="*/ 1130300 w 1371600"/>
              <a:gd name="connsiteY15" fmla="*/ 266700 h 587474"/>
              <a:gd name="connsiteX16" fmla="*/ 1181100 w 1371600"/>
              <a:gd name="connsiteY16" fmla="*/ 215900 h 587474"/>
              <a:gd name="connsiteX17" fmla="*/ 1219200 w 1371600"/>
              <a:gd name="connsiteY17" fmla="*/ 190500 h 587474"/>
              <a:gd name="connsiteX18" fmla="*/ 1282700 w 1371600"/>
              <a:gd name="connsiteY18" fmla="*/ 114300 h 587474"/>
              <a:gd name="connsiteX19" fmla="*/ 1358900 w 1371600"/>
              <a:gd name="connsiteY19" fmla="*/ 38100 h 587474"/>
              <a:gd name="connsiteX20" fmla="*/ 1371600 w 1371600"/>
              <a:gd name="connsiteY20" fmla="*/ 0 h 587474"/>
              <a:gd name="connsiteX0" fmla="*/ 0 w 1371600"/>
              <a:gd name="connsiteY0" fmla="*/ 444500 h 592106"/>
              <a:gd name="connsiteX1" fmla="*/ 190500 w 1371600"/>
              <a:gd name="connsiteY1" fmla="*/ 533400 h 592106"/>
              <a:gd name="connsiteX2" fmla="*/ 496094 w 1371600"/>
              <a:gd name="connsiteY2" fmla="*/ 587375 h 592106"/>
              <a:gd name="connsiteX3" fmla="*/ 754062 w 1371600"/>
              <a:gd name="connsiteY3" fmla="*/ 581819 h 592106"/>
              <a:gd name="connsiteX4" fmla="*/ 863600 w 1371600"/>
              <a:gd name="connsiteY4" fmla="*/ 520700 h 592106"/>
              <a:gd name="connsiteX5" fmla="*/ 927100 w 1371600"/>
              <a:gd name="connsiteY5" fmla="*/ 406400 h 592106"/>
              <a:gd name="connsiteX6" fmla="*/ 863600 w 1371600"/>
              <a:gd name="connsiteY6" fmla="*/ 88900 h 592106"/>
              <a:gd name="connsiteX7" fmla="*/ 825500 w 1371600"/>
              <a:gd name="connsiteY7" fmla="*/ 63500 h 592106"/>
              <a:gd name="connsiteX8" fmla="*/ 635000 w 1371600"/>
              <a:gd name="connsiteY8" fmla="*/ 101600 h 592106"/>
              <a:gd name="connsiteX9" fmla="*/ 609600 w 1371600"/>
              <a:gd name="connsiteY9" fmla="*/ 139700 h 592106"/>
              <a:gd name="connsiteX10" fmla="*/ 622300 w 1371600"/>
              <a:gd name="connsiteY10" fmla="*/ 215900 h 592106"/>
              <a:gd name="connsiteX11" fmla="*/ 660400 w 1371600"/>
              <a:gd name="connsiteY11" fmla="*/ 254000 h 592106"/>
              <a:gd name="connsiteX12" fmla="*/ 774700 w 1371600"/>
              <a:gd name="connsiteY12" fmla="*/ 317500 h 592106"/>
              <a:gd name="connsiteX13" fmla="*/ 838200 w 1371600"/>
              <a:gd name="connsiteY13" fmla="*/ 330200 h 592106"/>
              <a:gd name="connsiteX14" fmla="*/ 1016000 w 1371600"/>
              <a:gd name="connsiteY14" fmla="*/ 317500 h 592106"/>
              <a:gd name="connsiteX15" fmla="*/ 1130300 w 1371600"/>
              <a:gd name="connsiteY15" fmla="*/ 266700 h 592106"/>
              <a:gd name="connsiteX16" fmla="*/ 1181100 w 1371600"/>
              <a:gd name="connsiteY16" fmla="*/ 215900 h 592106"/>
              <a:gd name="connsiteX17" fmla="*/ 1219200 w 1371600"/>
              <a:gd name="connsiteY17" fmla="*/ 190500 h 592106"/>
              <a:gd name="connsiteX18" fmla="*/ 1282700 w 1371600"/>
              <a:gd name="connsiteY18" fmla="*/ 114300 h 592106"/>
              <a:gd name="connsiteX19" fmla="*/ 1358900 w 1371600"/>
              <a:gd name="connsiteY19" fmla="*/ 38100 h 592106"/>
              <a:gd name="connsiteX20" fmla="*/ 1371600 w 1371600"/>
              <a:gd name="connsiteY20" fmla="*/ 0 h 592106"/>
              <a:gd name="connsiteX0" fmla="*/ 0 w 1371600"/>
              <a:gd name="connsiteY0" fmla="*/ 444500 h 592106"/>
              <a:gd name="connsiteX1" fmla="*/ 190500 w 1371600"/>
              <a:gd name="connsiteY1" fmla="*/ 533400 h 592106"/>
              <a:gd name="connsiteX2" fmla="*/ 496094 w 1371600"/>
              <a:gd name="connsiteY2" fmla="*/ 587375 h 592106"/>
              <a:gd name="connsiteX3" fmla="*/ 754062 w 1371600"/>
              <a:gd name="connsiteY3" fmla="*/ 581819 h 592106"/>
              <a:gd name="connsiteX4" fmla="*/ 863600 w 1371600"/>
              <a:gd name="connsiteY4" fmla="*/ 520700 h 592106"/>
              <a:gd name="connsiteX5" fmla="*/ 927100 w 1371600"/>
              <a:gd name="connsiteY5" fmla="*/ 406400 h 592106"/>
              <a:gd name="connsiteX6" fmla="*/ 863600 w 1371600"/>
              <a:gd name="connsiteY6" fmla="*/ 88900 h 592106"/>
              <a:gd name="connsiteX7" fmla="*/ 825500 w 1371600"/>
              <a:gd name="connsiteY7" fmla="*/ 63500 h 592106"/>
              <a:gd name="connsiteX8" fmla="*/ 635000 w 1371600"/>
              <a:gd name="connsiteY8" fmla="*/ 101600 h 592106"/>
              <a:gd name="connsiteX9" fmla="*/ 609600 w 1371600"/>
              <a:gd name="connsiteY9" fmla="*/ 139700 h 592106"/>
              <a:gd name="connsiteX10" fmla="*/ 622300 w 1371600"/>
              <a:gd name="connsiteY10" fmla="*/ 215900 h 592106"/>
              <a:gd name="connsiteX11" fmla="*/ 660400 w 1371600"/>
              <a:gd name="connsiteY11" fmla="*/ 254000 h 592106"/>
              <a:gd name="connsiteX12" fmla="*/ 774700 w 1371600"/>
              <a:gd name="connsiteY12" fmla="*/ 317500 h 592106"/>
              <a:gd name="connsiteX13" fmla="*/ 838200 w 1371600"/>
              <a:gd name="connsiteY13" fmla="*/ 330200 h 592106"/>
              <a:gd name="connsiteX14" fmla="*/ 1016000 w 1371600"/>
              <a:gd name="connsiteY14" fmla="*/ 317500 h 592106"/>
              <a:gd name="connsiteX15" fmla="*/ 1130300 w 1371600"/>
              <a:gd name="connsiteY15" fmla="*/ 266700 h 592106"/>
              <a:gd name="connsiteX16" fmla="*/ 1181100 w 1371600"/>
              <a:gd name="connsiteY16" fmla="*/ 215900 h 592106"/>
              <a:gd name="connsiteX17" fmla="*/ 1219200 w 1371600"/>
              <a:gd name="connsiteY17" fmla="*/ 190500 h 592106"/>
              <a:gd name="connsiteX18" fmla="*/ 1282700 w 1371600"/>
              <a:gd name="connsiteY18" fmla="*/ 114300 h 592106"/>
              <a:gd name="connsiteX19" fmla="*/ 1358900 w 1371600"/>
              <a:gd name="connsiteY19" fmla="*/ 38100 h 592106"/>
              <a:gd name="connsiteX20" fmla="*/ 1371600 w 1371600"/>
              <a:gd name="connsiteY20" fmla="*/ 0 h 592106"/>
              <a:gd name="connsiteX0" fmla="*/ 0 w 1371600"/>
              <a:gd name="connsiteY0" fmla="*/ 444500 h 592106"/>
              <a:gd name="connsiteX1" fmla="*/ 190500 w 1371600"/>
              <a:gd name="connsiteY1" fmla="*/ 533400 h 592106"/>
              <a:gd name="connsiteX2" fmla="*/ 496094 w 1371600"/>
              <a:gd name="connsiteY2" fmla="*/ 587375 h 592106"/>
              <a:gd name="connsiteX3" fmla="*/ 754062 w 1371600"/>
              <a:gd name="connsiteY3" fmla="*/ 581819 h 592106"/>
              <a:gd name="connsiteX4" fmla="*/ 863600 w 1371600"/>
              <a:gd name="connsiteY4" fmla="*/ 520700 h 592106"/>
              <a:gd name="connsiteX5" fmla="*/ 927100 w 1371600"/>
              <a:gd name="connsiteY5" fmla="*/ 406400 h 592106"/>
              <a:gd name="connsiteX6" fmla="*/ 863600 w 1371600"/>
              <a:gd name="connsiteY6" fmla="*/ 88900 h 592106"/>
              <a:gd name="connsiteX7" fmla="*/ 825500 w 1371600"/>
              <a:gd name="connsiteY7" fmla="*/ 63500 h 592106"/>
              <a:gd name="connsiteX8" fmla="*/ 635000 w 1371600"/>
              <a:gd name="connsiteY8" fmla="*/ 101600 h 592106"/>
              <a:gd name="connsiteX9" fmla="*/ 609600 w 1371600"/>
              <a:gd name="connsiteY9" fmla="*/ 139700 h 592106"/>
              <a:gd name="connsiteX10" fmla="*/ 622300 w 1371600"/>
              <a:gd name="connsiteY10" fmla="*/ 215900 h 592106"/>
              <a:gd name="connsiteX11" fmla="*/ 660400 w 1371600"/>
              <a:gd name="connsiteY11" fmla="*/ 254000 h 592106"/>
              <a:gd name="connsiteX12" fmla="*/ 774700 w 1371600"/>
              <a:gd name="connsiteY12" fmla="*/ 317500 h 592106"/>
              <a:gd name="connsiteX13" fmla="*/ 838200 w 1371600"/>
              <a:gd name="connsiteY13" fmla="*/ 330200 h 592106"/>
              <a:gd name="connsiteX14" fmla="*/ 1016000 w 1371600"/>
              <a:gd name="connsiteY14" fmla="*/ 317500 h 592106"/>
              <a:gd name="connsiteX15" fmla="*/ 1130300 w 1371600"/>
              <a:gd name="connsiteY15" fmla="*/ 266700 h 592106"/>
              <a:gd name="connsiteX16" fmla="*/ 1181100 w 1371600"/>
              <a:gd name="connsiteY16" fmla="*/ 215900 h 592106"/>
              <a:gd name="connsiteX17" fmla="*/ 1219200 w 1371600"/>
              <a:gd name="connsiteY17" fmla="*/ 190500 h 592106"/>
              <a:gd name="connsiteX18" fmla="*/ 1282700 w 1371600"/>
              <a:gd name="connsiteY18" fmla="*/ 114300 h 592106"/>
              <a:gd name="connsiteX19" fmla="*/ 1358900 w 1371600"/>
              <a:gd name="connsiteY19" fmla="*/ 38100 h 592106"/>
              <a:gd name="connsiteX20" fmla="*/ 1371600 w 1371600"/>
              <a:gd name="connsiteY20" fmla="*/ 0 h 592106"/>
              <a:gd name="connsiteX0" fmla="*/ 0 w 1371600"/>
              <a:gd name="connsiteY0" fmla="*/ 444500 h 609196"/>
              <a:gd name="connsiteX1" fmla="*/ 190500 w 1371600"/>
              <a:gd name="connsiteY1" fmla="*/ 533400 h 609196"/>
              <a:gd name="connsiteX2" fmla="*/ 496094 w 1371600"/>
              <a:gd name="connsiteY2" fmla="*/ 587375 h 609196"/>
              <a:gd name="connsiteX3" fmla="*/ 680243 w 1371600"/>
              <a:gd name="connsiteY3" fmla="*/ 605631 h 609196"/>
              <a:gd name="connsiteX4" fmla="*/ 863600 w 1371600"/>
              <a:gd name="connsiteY4" fmla="*/ 520700 h 609196"/>
              <a:gd name="connsiteX5" fmla="*/ 927100 w 1371600"/>
              <a:gd name="connsiteY5" fmla="*/ 406400 h 609196"/>
              <a:gd name="connsiteX6" fmla="*/ 863600 w 1371600"/>
              <a:gd name="connsiteY6" fmla="*/ 88900 h 609196"/>
              <a:gd name="connsiteX7" fmla="*/ 825500 w 1371600"/>
              <a:gd name="connsiteY7" fmla="*/ 63500 h 609196"/>
              <a:gd name="connsiteX8" fmla="*/ 635000 w 1371600"/>
              <a:gd name="connsiteY8" fmla="*/ 101600 h 609196"/>
              <a:gd name="connsiteX9" fmla="*/ 609600 w 1371600"/>
              <a:gd name="connsiteY9" fmla="*/ 139700 h 609196"/>
              <a:gd name="connsiteX10" fmla="*/ 622300 w 1371600"/>
              <a:gd name="connsiteY10" fmla="*/ 215900 h 609196"/>
              <a:gd name="connsiteX11" fmla="*/ 660400 w 1371600"/>
              <a:gd name="connsiteY11" fmla="*/ 254000 h 609196"/>
              <a:gd name="connsiteX12" fmla="*/ 774700 w 1371600"/>
              <a:gd name="connsiteY12" fmla="*/ 317500 h 609196"/>
              <a:gd name="connsiteX13" fmla="*/ 838200 w 1371600"/>
              <a:gd name="connsiteY13" fmla="*/ 330200 h 609196"/>
              <a:gd name="connsiteX14" fmla="*/ 1016000 w 1371600"/>
              <a:gd name="connsiteY14" fmla="*/ 317500 h 609196"/>
              <a:gd name="connsiteX15" fmla="*/ 1130300 w 1371600"/>
              <a:gd name="connsiteY15" fmla="*/ 266700 h 609196"/>
              <a:gd name="connsiteX16" fmla="*/ 1181100 w 1371600"/>
              <a:gd name="connsiteY16" fmla="*/ 215900 h 609196"/>
              <a:gd name="connsiteX17" fmla="*/ 1219200 w 1371600"/>
              <a:gd name="connsiteY17" fmla="*/ 190500 h 609196"/>
              <a:gd name="connsiteX18" fmla="*/ 1282700 w 1371600"/>
              <a:gd name="connsiteY18" fmla="*/ 114300 h 609196"/>
              <a:gd name="connsiteX19" fmla="*/ 1358900 w 1371600"/>
              <a:gd name="connsiteY19" fmla="*/ 38100 h 609196"/>
              <a:gd name="connsiteX20" fmla="*/ 1371600 w 1371600"/>
              <a:gd name="connsiteY20" fmla="*/ 0 h 609196"/>
              <a:gd name="connsiteX0" fmla="*/ 0 w 1371600"/>
              <a:gd name="connsiteY0" fmla="*/ 444500 h 625914"/>
              <a:gd name="connsiteX1" fmla="*/ 190500 w 1371600"/>
              <a:gd name="connsiteY1" fmla="*/ 533400 h 625914"/>
              <a:gd name="connsiteX2" fmla="*/ 462756 w 1371600"/>
              <a:gd name="connsiteY2" fmla="*/ 620713 h 625914"/>
              <a:gd name="connsiteX3" fmla="*/ 680243 w 1371600"/>
              <a:gd name="connsiteY3" fmla="*/ 605631 h 625914"/>
              <a:gd name="connsiteX4" fmla="*/ 863600 w 1371600"/>
              <a:gd name="connsiteY4" fmla="*/ 520700 h 625914"/>
              <a:gd name="connsiteX5" fmla="*/ 927100 w 1371600"/>
              <a:gd name="connsiteY5" fmla="*/ 406400 h 625914"/>
              <a:gd name="connsiteX6" fmla="*/ 863600 w 1371600"/>
              <a:gd name="connsiteY6" fmla="*/ 88900 h 625914"/>
              <a:gd name="connsiteX7" fmla="*/ 825500 w 1371600"/>
              <a:gd name="connsiteY7" fmla="*/ 63500 h 625914"/>
              <a:gd name="connsiteX8" fmla="*/ 635000 w 1371600"/>
              <a:gd name="connsiteY8" fmla="*/ 101600 h 625914"/>
              <a:gd name="connsiteX9" fmla="*/ 609600 w 1371600"/>
              <a:gd name="connsiteY9" fmla="*/ 139700 h 625914"/>
              <a:gd name="connsiteX10" fmla="*/ 622300 w 1371600"/>
              <a:gd name="connsiteY10" fmla="*/ 215900 h 625914"/>
              <a:gd name="connsiteX11" fmla="*/ 660400 w 1371600"/>
              <a:gd name="connsiteY11" fmla="*/ 254000 h 625914"/>
              <a:gd name="connsiteX12" fmla="*/ 774700 w 1371600"/>
              <a:gd name="connsiteY12" fmla="*/ 317500 h 625914"/>
              <a:gd name="connsiteX13" fmla="*/ 838200 w 1371600"/>
              <a:gd name="connsiteY13" fmla="*/ 330200 h 625914"/>
              <a:gd name="connsiteX14" fmla="*/ 1016000 w 1371600"/>
              <a:gd name="connsiteY14" fmla="*/ 317500 h 625914"/>
              <a:gd name="connsiteX15" fmla="*/ 1130300 w 1371600"/>
              <a:gd name="connsiteY15" fmla="*/ 266700 h 625914"/>
              <a:gd name="connsiteX16" fmla="*/ 1181100 w 1371600"/>
              <a:gd name="connsiteY16" fmla="*/ 215900 h 625914"/>
              <a:gd name="connsiteX17" fmla="*/ 1219200 w 1371600"/>
              <a:gd name="connsiteY17" fmla="*/ 190500 h 625914"/>
              <a:gd name="connsiteX18" fmla="*/ 1282700 w 1371600"/>
              <a:gd name="connsiteY18" fmla="*/ 114300 h 625914"/>
              <a:gd name="connsiteX19" fmla="*/ 1358900 w 1371600"/>
              <a:gd name="connsiteY19" fmla="*/ 38100 h 625914"/>
              <a:gd name="connsiteX20" fmla="*/ 1371600 w 1371600"/>
              <a:gd name="connsiteY20" fmla="*/ 0 h 625914"/>
              <a:gd name="connsiteX0" fmla="*/ 0 w 1371600"/>
              <a:gd name="connsiteY0" fmla="*/ 444500 h 625914"/>
              <a:gd name="connsiteX1" fmla="*/ 190500 w 1371600"/>
              <a:gd name="connsiteY1" fmla="*/ 533400 h 625914"/>
              <a:gd name="connsiteX2" fmla="*/ 462756 w 1371600"/>
              <a:gd name="connsiteY2" fmla="*/ 620713 h 625914"/>
              <a:gd name="connsiteX3" fmla="*/ 680243 w 1371600"/>
              <a:gd name="connsiteY3" fmla="*/ 605631 h 625914"/>
              <a:gd name="connsiteX4" fmla="*/ 863600 w 1371600"/>
              <a:gd name="connsiteY4" fmla="*/ 520700 h 625914"/>
              <a:gd name="connsiteX5" fmla="*/ 927100 w 1371600"/>
              <a:gd name="connsiteY5" fmla="*/ 406400 h 625914"/>
              <a:gd name="connsiteX6" fmla="*/ 863600 w 1371600"/>
              <a:gd name="connsiteY6" fmla="*/ 88900 h 625914"/>
              <a:gd name="connsiteX7" fmla="*/ 825500 w 1371600"/>
              <a:gd name="connsiteY7" fmla="*/ 63500 h 625914"/>
              <a:gd name="connsiteX8" fmla="*/ 635000 w 1371600"/>
              <a:gd name="connsiteY8" fmla="*/ 101600 h 625914"/>
              <a:gd name="connsiteX9" fmla="*/ 609600 w 1371600"/>
              <a:gd name="connsiteY9" fmla="*/ 139700 h 625914"/>
              <a:gd name="connsiteX10" fmla="*/ 622300 w 1371600"/>
              <a:gd name="connsiteY10" fmla="*/ 215900 h 625914"/>
              <a:gd name="connsiteX11" fmla="*/ 660400 w 1371600"/>
              <a:gd name="connsiteY11" fmla="*/ 254000 h 625914"/>
              <a:gd name="connsiteX12" fmla="*/ 738981 w 1371600"/>
              <a:gd name="connsiteY12" fmla="*/ 362743 h 625914"/>
              <a:gd name="connsiteX13" fmla="*/ 838200 w 1371600"/>
              <a:gd name="connsiteY13" fmla="*/ 330200 h 625914"/>
              <a:gd name="connsiteX14" fmla="*/ 1016000 w 1371600"/>
              <a:gd name="connsiteY14" fmla="*/ 317500 h 625914"/>
              <a:gd name="connsiteX15" fmla="*/ 1130300 w 1371600"/>
              <a:gd name="connsiteY15" fmla="*/ 266700 h 625914"/>
              <a:gd name="connsiteX16" fmla="*/ 1181100 w 1371600"/>
              <a:gd name="connsiteY16" fmla="*/ 215900 h 625914"/>
              <a:gd name="connsiteX17" fmla="*/ 1219200 w 1371600"/>
              <a:gd name="connsiteY17" fmla="*/ 190500 h 625914"/>
              <a:gd name="connsiteX18" fmla="*/ 1282700 w 1371600"/>
              <a:gd name="connsiteY18" fmla="*/ 114300 h 625914"/>
              <a:gd name="connsiteX19" fmla="*/ 1358900 w 1371600"/>
              <a:gd name="connsiteY19" fmla="*/ 38100 h 625914"/>
              <a:gd name="connsiteX20" fmla="*/ 1371600 w 1371600"/>
              <a:gd name="connsiteY20" fmla="*/ 0 h 625914"/>
              <a:gd name="connsiteX0" fmla="*/ 0 w 1371600"/>
              <a:gd name="connsiteY0" fmla="*/ 444500 h 625914"/>
              <a:gd name="connsiteX1" fmla="*/ 190500 w 1371600"/>
              <a:gd name="connsiteY1" fmla="*/ 533400 h 625914"/>
              <a:gd name="connsiteX2" fmla="*/ 462756 w 1371600"/>
              <a:gd name="connsiteY2" fmla="*/ 620713 h 625914"/>
              <a:gd name="connsiteX3" fmla="*/ 680243 w 1371600"/>
              <a:gd name="connsiteY3" fmla="*/ 605631 h 625914"/>
              <a:gd name="connsiteX4" fmla="*/ 863600 w 1371600"/>
              <a:gd name="connsiteY4" fmla="*/ 520700 h 625914"/>
              <a:gd name="connsiteX5" fmla="*/ 927100 w 1371600"/>
              <a:gd name="connsiteY5" fmla="*/ 406400 h 625914"/>
              <a:gd name="connsiteX6" fmla="*/ 863600 w 1371600"/>
              <a:gd name="connsiteY6" fmla="*/ 88900 h 625914"/>
              <a:gd name="connsiteX7" fmla="*/ 825500 w 1371600"/>
              <a:gd name="connsiteY7" fmla="*/ 63500 h 625914"/>
              <a:gd name="connsiteX8" fmla="*/ 635000 w 1371600"/>
              <a:gd name="connsiteY8" fmla="*/ 101600 h 625914"/>
              <a:gd name="connsiteX9" fmla="*/ 609600 w 1371600"/>
              <a:gd name="connsiteY9" fmla="*/ 139700 h 625914"/>
              <a:gd name="connsiteX10" fmla="*/ 622300 w 1371600"/>
              <a:gd name="connsiteY10" fmla="*/ 215900 h 625914"/>
              <a:gd name="connsiteX11" fmla="*/ 738981 w 1371600"/>
              <a:gd name="connsiteY11" fmla="*/ 362743 h 625914"/>
              <a:gd name="connsiteX12" fmla="*/ 838200 w 1371600"/>
              <a:gd name="connsiteY12" fmla="*/ 330200 h 625914"/>
              <a:gd name="connsiteX13" fmla="*/ 1016000 w 1371600"/>
              <a:gd name="connsiteY13" fmla="*/ 317500 h 625914"/>
              <a:gd name="connsiteX14" fmla="*/ 1130300 w 1371600"/>
              <a:gd name="connsiteY14" fmla="*/ 266700 h 625914"/>
              <a:gd name="connsiteX15" fmla="*/ 1181100 w 1371600"/>
              <a:gd name="connsiteY15" fmla="*/ 215900 h 625914"/>
              <a:gd name="connsiteX16" fmla="*/ 1219200 w 1371600"/>
              <a:gd name="connsiteY16" fmla="*/ 190500 h 625914"/>
              <a:gd name="connsiteX17" fmla="*/ 1282700 w 1371600"/>
              <a:gd name="connsiteY17" fmla="*/ 114300 h 625914"/>
              <a:gd name="connsiteX18" fmla="*/ 1358900 w 1371600"/>
              <a:gd name="connsiteY18" fmla="*/ 38100 h 625914"/>
              <a:gd name="connsiteX19" fmla="*/ 1371600 w 1371600"/>
              <a:gd name="connsiteY19" fmla="*/ 0 h 625914"/>
              <a:gd name="connsiteX0" fmla="*/ 0 w 1371600"/>
              <a:gd name="connsiteY0" fmla="*/ 444500 h 625914"/>
              <a:gd name="connsiteX1" fmla="*/ 190500 w 1371600"/>
              <a:gd name="connsiteY1" fmla="*/ 533400 h 625914"/>
              <a:gd name="connsiteX2" fmla="*/ 462756 w 1371600"/>
              <a:gd name="connsiteY2" fmla="*/ 620713 h 625914"/>
              <a:gd name="connsiteX3" fmla="*/ 680243 w 1371600"/>
              <a:gd name="connsiteY3" fmla="*/ 605631 h 625914"/>
              <a:gd name="connsiteX4" fmla="*/ 863600 w 1371600"/>
              <a:gd name="connsiteY4" fmla="*/ 520700 h 625914"/>
              <a:gd name="connsiteX5" fmla="*/ 927100 w 1371600"/>
              <a:gd name="connsiteY5" fmla="*/ 406400 h 625914"/>
              <a:gd name="connsiteX6" fmla="*/ 863600 w 1371600"/>
              <a:gd name="connsiteY6" fmla="*/ 88900 h 625914"/>
              <a:gd name="connsiteX7" fmla="*/ 825500 w 1371600"/>
              <a:gd name="connsiteY7" fmla="*/ 63500 h 625914"/>
              <a:gd name="connsiteX8" fmla="*/ 635000 w 1371600"/>
              <a:gd name="connsiteY8" fmla="*/ 101600 h 625914"/>
              <a:gd name="connsiteX9" fmla="*/ 609600 w 1371600"/>
              <a:gd name="connsiteY9" fmla="*/ 139700 h 625914"/>
              <a:gd name="connsiteX10" fmla="*/ 579437 w 1371600"/>
              <a:gd name="connsiteY10" fmla="*/ 223044 h 625914"/>
              <a:gd name="connsiteX11" fmla="*/ 738981 w 1371600"/>
              <a:gd name="connsiteY11" fmla="*/ 362743 h 625914"/>
              <a:gd name="connsiteX12" fmla="*/ 838200 w 1371600"/>
              <a:gd name="connsiteY12" fmla="*/ 330200 h 625914"/>
              <a:gd name="connsiteX13" fmla="*/ 1016000 w 1371600"/>
              <a:gd name="connsiteY13" fmla="*/ 317500 h 625914"/>
              <a:gd name="connsiteX14" fmla="*/ 1130300 w 1371600"/>
              <a:gd name="connsiteY14" fmla="*/ 266700 h 625914"/>
              <a:gd name="connsiteX15" fmla="*/ 1181100 w 1371600"/>
              <a:gd name="connsiteY15" fmla="*/ 215900 h 625914"/>
              <a:gd name="connsiteX16" fmla="*/ 1219200 w 1371600"/>
              <a:gd name="connsiteY16" fmla="*/ 190500 h 625914"/>
              <a:gd name="connsiteX17" fmla="*/ 1282700 w 1371600"/>
              <a:gd name="connsiteY17" fmla="*/ 114300 h 625914"/>
              <a:gd name="connsiteX18" fmla="*/ 1358900 w 1371600"/>
              <a:gd name="connsiteY18" fmla="*/ 38100 h 625914"/>
              <a:gd name="connsiteX19" fmla="*/ 1371600 w 1371600"/>
              <a:gd name="connsiteY19" fmla="*/ 0 h 625914"/>
              <a:gd name="connsiteX0" fmla="*/ 0 w 1371600"/>
              <a:gd name="connsiteY0" fmla="*/ 444500 h 625914"/>
              <a:gd name="connsiteX1" fmla="*/ 190500 w 1371600"/>
              <a:gd name="connsiteY1" fmla="*/ 533400 h 625914"/>
              <a:gd name="connsiteX2" fmla="*/ 462756 w 1371600"/>
              <a:gd name="connsiteY2" fmla="*/ 620713 h 625914"/>
              <a:gd name="connsiteX3" fmla="*/ 680243 w 1371600"/>
              <a:gd name="connsiteY3" fmla="*/ 605631 h 625914"/>
              <a:gd name="connsiteX4" fmla="*/ 863600 w 1371600"/>
              <a:gd name="connsiteY4" fmla="*/ 520700 h 625914"/>
              <a:gd name="connsiteX5" fmla="*/ 927100 w 1371600"/>
              <a:gd name="connsiteY5" fmla="*/ 406400 h 625914"/>
              <a:gd name="connsiteX6" fmla="*/ 863600 w 1371600"/>
              <a:gd name="connsiteY6" fmla="*/ 88900 h 625914"/>
              <a:gd name="connsiteX7" fmla="*/ 825500 w 1371600"/>
              <a:gd name="connsiteY7" fmla="*/ 63500 h 625914"/>
              <a:gd name="connsiteX8" fmla="*/ 635000 w 1371600"/>
              <a:gd name="connsiteY8" fmla="*/ 101600 h 625914"/>
              <a:gd name="connsiteX9" fmla="*/ 609600 w 1371600"/>
              <a:gd name="connsiteY9" fmla="*/ 139700 h 625914"/>
              <a:gd name="connsiteX10" fmla="*/ 579437 w 1371600"/>
              <a:gd name="connsiteY10" fmla="*/ 223044 h 625914"/>
              <a:gd name="connsiteX11" fmla="*/ 738981 w 1371600"/>
              <a:gd name="connsiteY11" fmla="*/ 362743 h 625914"/>
              <a:gd name="connsiteX12" fmla="*/ 850107 w 1371600"/>
              <a:gd name="connsiteY12" fmla="*/ 351632 h 625914"/>
              <a:gd name="connsiteX13" fmla="*/ 1016000 w 1371600"/>
              <a:gd name="connsiteY13" fmla="*/ 317500 h 625914"/>
              <a:gd name="connsiteX14" fmla="*/ 1130300 w 1371600"/>
              <a:gd name="connsiteY14" fmla="*/ 266700 h 625914"/>
              <a:gd name="connsiteX15" fmla="*/ 1181100 w 1371600"/>
              <a:gd name="connsiteY15" fmla="*/ 215900 h 625914"/>
              <a:gd name="connsiteX16" fmla="*/ 1219200 w 1371600"/>
              <a:gd name="connsiteY16" fmla="*/ 190500 h 625914"/>
              <a:gd name="connsiteX17" fmla="*/ 1282700 w 1371600"/>
              <a:gd name="connsiteY17" fmla="*/ 114300 h 625914"/>
              <a:gd name="connsiteX18" fmla="*/ 1358900 w 1371600"/>
              <a:gd name="connsiteY18" fmla="*/ 38100 h 625914"/>
              <a:gd name="connsiteX19" fmla="*/ 1371600 w 1371600"/>
              <a:gd name="connsiteY19" fmla="*/ 0 h 625914"/>
              <a:gd name="connsiteX0" fmla="*/ 0 w 1371600"/>
              <a:gd name="connsiteY0" fmla="*/ 444500 h 625914"/>
              <a:gd name="connsiteX1" fmla="*/ 190500 w 1371600"/>
              <a:gd name="connsiteY1" fmla="*/ 533400 h 625914"/>
              <a:gd name="connsiteX2" fmla="*/ 462756 w 1371600"/>
              <a:gd name="connsiteY2" fmla="*/ 620713 h 625914"/>
              <a:gd name="connsiteX3" fmla="*/ 680243 w 1371600"/>
              <a:gd name="connsiteY3" fmla="*/ 605631 h 625914"/>
              <a:gd name="connsiteX4" fmla="*/ 863600 w 1371600"/>
              <a:gd name="connsiteY4" fmla="*/ 520700 h 625914"/>
              <a:gd name="connsiteX5" fmla="*/ 927100 w 1371600"/>
              <a:gd name="connsiteY5" fmla="*/ 406400 h 625914"/>
              <a:gd name="connsiteX6" fmla="*/ 863600 w 1371600"/>
              <a:gd name="connsiteY6" fmla="*/ 88900 h 625914"/>
              <a:gd name="connsiteX7" fmla="*/ 825500 w 1371600"/>
              <a:gd name="connsiteY7" fmla="*/ 63500 h 625914"/>
              <a:gd name="connsiteX8" fmla="*/ 635000 w 1371600"/>
              <a:gd name="connsiteY8" fmla="*/ 101600 h 625914"/>
              <a:gd name="connsiteX9" fmla="*/ 609600 w 1371600"/>
              <a:gd name="connsiteY9" fmla="*/ 139700 h 625914"/>
              <a:gd name="connsiteX10" fmla="*/ 579437 w 1371600"/>
              <a:gd name="connsiteY10" fmla="*/ 223044 h 625914"/>
              <a:gd name="connsiteX11" fmla="*/ 738981 w 1371600"/>
              <a:gd name="connsiteY11" fmla="*/ 362743 h 625914"/>
              <a:gd name="connsiteX12" fmla="*/ 850107 w 1371600"/>
              <a:gd name="connsiteY12" fmla="*/ 351632 h 625914"/>
              <a:gd name="connsiteX13" fmla="*/ 1016000 w 1371600"/>
              <a:gd name="connsiteY13" fmla="*/ 317500 h 625914"/>
              <a:gd name="connsiteX14" fmla="*/ 1130300 w 1371600"/>
              <a:gd name="connsiteY14" fmla="*/ 266700 h 625914"/>
              <a:gd name="connsiteX15" fmla="*/ 1181100 w 1371600"/>
              <a:gd name="connsiteY15" fmla="*/ 215900 h 625914"/>
              <a:gd name="connsiteX16" fmla="*/ 1219200 w 1371600"/>
              <a:gd name="connsiteY16" fmla="*/ 190500 h 625914"/>
              <a:gd name="connsiteX17" fmla="*/ 1282700 w 1371600"/>
              <a:gd name="connsiteY17" fmla="*/ 114300 h 625914"/>
              <a:gd name="connsiteX18" fmla="*/ 1358900 w 1371600"/>
              <a:gd name="connsiteY18" fmla="*/ 38100 h 625914"/>
              <a:gd name="connsiteX19" fmla="*/ 1371600 w 1371600"/>
              <a:gd name="connsiteY19" fmla="*/ 0 h 625914"/>
              <a:gd name="connsiteX0" fmla="*/ 0 w 1371600"/>
              <a:gd name="connsiteY0" fmla="*/ 444500 h 625914"/>
              <a:gd name="connsiteX1" fmla="*/ 190500 w 1371600"/>
              <a:gd name="connsiteY1" fmla="*/ 533400 h 625914"/>
              <a:gd name="connsiteX2" fmla="*/ 462756 w 1371600"/>
              <a:gd name="connsiteY2" fmla="*/ 620713 h 625914"/>
              <a:gd name="connsiteX3" fmla="*/ 680243 w 1371600"/>
              <a:gd name="connsiteY3" fmla="*/ 605631 h 625914"/>
              <a:gd name="connsiteX4" fmla="*/ 863600 w 1371600"/>
              <a:gd name="connsiteY4" fmla="*/ 520700 h 625914"/>
              <a:gd name="connsiteX5" fmla="*/ 927100 w 1371600"/>
              <a:gd name="connsiteY5" fmla="*/ 406400 h 625914"/>
              <a:gd name="connsiteX6" fmla="*/ 863600 w 1371600"/>
              <a:gd name="connsiteY6" fmla="*/ 88900 h 625914"/>
              <a:gd name="connsiteX7" fmla="*/ 825500 w 1371600"/>
              <a:gd name="connsiteY7" fmla="*/ 63500 h 625914"/>
              <a:gd name="connsiteX8" fmla="*/ 635000 w 1371600"/>
              <a:gd name="connsiteY8" fmla="*/ 101600 h 625914"/>
              <a:gd name="connsiteX9" fmla="*/ 609600 w 1371600"/>
              <a:gd name="connsiteY9" fmla="*/ 139700 h 625914"/>
              <a:gd name="connsiteX10" fmla="*/ 579437 w 1371600"/>
              <a:gd name="connsiteY10" fmla="*/ 223044 h 625914"/>
              <a:gd name="connsiteX11" fmla="*/ 693737 w 1371600"/>
              <a:gd name="connsiteY11" fmla="*/ 343693 h 625914"/>
              <a:gd name="connsiteX12" fmla="*/ 850107 w 1371600"/>
              <a:gd name="connsiteY12" fmla="*/ 351632 h 625914"/>
              <a:gd name="connsiteX13" fmla="*/ 1016000 w 1371600"/>
              <a:gd name="connsiteY13" fmla="*/ 317500 h 625914"/>
              <a:gd name="connsiteX14" fmla="*/ 1130300 w 1371600"/>
              <a:gd name="connsiteY14" fmla="*/ 266700 h 625914"/>
              <a:gd name="connsiteX15" fmla="*/ 1181100 w 1371600"/>
              <a:gd name="connsiteY15" fmla="*/ 215900 h 625914"/>
              <a:gd name="connsiteX16" fmla="*/ 1219200 w 1371600"/>
              <a:gd name="connsiteY16" fmla="*/ 190500 h 625914"/>
              <a:gd name="connsiteX17" fmla="*/ 1282700 w 1371600"/>
              <a:gd name="connsiteY17" fmla="*/ 114300 h 625914"/>
              <a:gd name="connsiteX18" fmla="*/ 1358900 w 1371600"/>
              <a:gd name="connsiteY18" fmla="*/ 38100 h 625914"/>
              <a:gd name="connsiteX19" fmla="*/ 1371600 w 1371600"/>
              <a:gd name="connsiteY19" fmla="*/ 0 h 625914"/>
              <a:gd name="connsiteX0" fmla="*/ 0 w 1371600"/>
              <a:gd name="connsiteY0" fmla="*/ 444500 h 625914"/>
              <a:gd name="connsiteX1" fmla="*/ 190500 w 1371600"/>
              <a:gd name="connsiteY1" fmla="*/ 533400 h 625914"/>
              <a:gd name="connsiteX2" fmla="*/ 462756 w 1371600"/>
              <a:gd name="connsiteY2" fmla="*/ 620713 h 625914"/>
              <a:gd name="connsiteX3" fmla="*/ 680243 w 1371600"/>
              <a:gd name="connsiteY3" fmla="*/ 605631 h 625914"/>
              <a:gd name="connsiteX4" fmla="*/ 863600 w 1371600"/>
              <a:gd name="connsiteY4" fmla="*/ 520700 h 625914"/>
              <a:gd name="connsiteX5" fmla="*/ 927100 w 1371600"/>
              <a:gd name="connsiteY5" fmla="*/ 406400 h 625914"/>
              <a:gd name="connsiteX6" fmla="*/ 863600 w 1371600"/>
              <a:gd name="connsiteY6" fmla="*/ 88900 h 625914"/>
              <a:gd name="connsiteX7" fmla="*/ 825500 w 1371600"/>
              <a:gd name="connsiteY7" fmla="*/ 63500 h 625914"/>
              <a:gd name="connsiteX8" fmla="*/ 635000 w 1371600"/>
              <a:gd name="connsiteY8" fmla="*/ 101600 h 625914"/>
              <a:gd name="connsiteX9" fmla="*/ 579437 w 1371600"/>
              <a:gd name="connsiteY9" fmla="*/ 223044 h 625914"/>
              <a:gd name="connsiteX10" fmla="*/ 693737 w 1371600"/>
              <a:gd name="connsiteY10" fmla="*/ 343693 h 625914"/>
              <a:gd name="connsiteX11" fmla="*/ 850107 w 1371600"/>
              <a:gd name="connsiteY11" fmla="*/ 351632 h 625914"/>
              <a:gd name="connsiteX12" fmla="*/ 1016000 w 1371600"/>
              <a:gd name="connsiteY12" fmla="*/ 317500 h 625914"/>
              <a:gd name="connsiteX13" fmla="*/ 1130300 w 1371600"/>
              <a:gd name="connsiteY13" fmla="*/ 266700 h 625914"/>
              <a:gd name="connsiteX14" fmla="*/ 1181100 w 1371600"/>
              <a:gd name="connsiteY14" fmla="*/ 215900 h 625914"/>
              <a:gd name="connsiteX15" fmla="*/ 1219200 w 1371600"/>
              <a:gd name="connsiteY15" fmla="*/ 190500 h 625914"/>
              <a:gd name="connsiteX16" fmla="*/ 1282700 w 1371600"/>
              <a:gd name="connsiteY16" fmla="*/ 114300 h 625914"/>
              <a:gd name="connsiteX17" fmla="*/ 1358900 w 1371600"/>
              <a:gd name="connsiteY17" fmla="*/ 38100 h 625914"/>
              <a:gd name="connsiteX18" fmla="*/ 1371600 w 1371600"/>
              <a:gd name="connsiteY18" fmla="*/ 0 h 625914"/>
              <a:gd name="connsiteX0" fmla="*/ 0 w 1371600"/>
              <a:gd name="connsiteY0" fmla="*/ 444500 h 625914"/>
              <a:gd name="connsiteX1" fmla="*/ 190500 w 1371600"/>
              <a:gd name="connsiteY1" fmla="*/ 533400 h 625914"/>
              <a:gd name="connsiteX2" fmla="*/ 462756 w 1371600"/>
              <a:gd name="connsiteY2" fmla="*/ 620713 h 625914"/>
              <a:gd name="connsiteX3" fmla="*/ 680243 w 1371600"/>
              <a:gd name="connsiteY3" fmla="*/ 605631 h 625914"/>
              <a:gd name="connsiteX4" fmla="*/ 863600 w 1371600"/>
              <a:gd name="connsiteY4" fmla="*/ 520700 h 625914"/>
              <a:gd name="connsiteX5" fmla="*/ 927100 w 1371600"/>
              <a:gd name="connsiteY5" fmla="*/ 406400 h 625914"/>
              <a:gd name="connsiteX6" fmla="*/ 863600 w 1371600"/>
              <a:gd name="connsiteY6" fmla="*/ 88900 h 625914"/>
              <a:gd name="connsiteX7" fmla="*/ 825500 w 1371600"/>
              <a:gd name="connsiteY7" fmla="*/ 63500 h 625914"/>
              <a:gd name="connsiteX8" fmla="*/ 635000 w 1371600"/>
              <a:gd name="connsiteY8" fmla="*/ 80169 h 625914"/>
              <a:gd name="connsiteX9" fmla="*/ 579437 w 1371600"/>
              <a:gd name="connsiteY9" fmla="*/ 223044 h 625914"/>
              <a:gd name="connsiteX10" fmla="*/ 693737 w 1371600"/>
              <a:gd name="connsiteY10" fmla="*/ 343693 h 625914"/>
              <a:gd name="connsiteX11" fmla="*/ 850107 w 1371600"/>
              <a:gd name="connsiteY11" fmla="*/ 351632 h 625914"/>
              <a:gd name="connsiteX12" fmla="*/ 1016000 w 1371600"/>
              <a:gd name="connsiteY12" fmla="*/ 317500 h 625914"/>
              <a:gd name="connsiteX13" fmla="*/ 1130300 w 1371600"/>
              <a:gd name="connsiteY13" fmla="*/ 266700 h 625914"/>
              <a:gd name="connsiteX14" fmla="*/ 1181100 w 1371600"/>
              <a:gd name="connsiteY14" fmla="*/ 215900 h 625914"/>
              <a:gd name="connsiteX15" fmla="*/ 1219200 w 1371600"/>
              <a:gd name="connsiteY15" fmla="*/ 190500 h 625914"/>
              <a:gd name="connsiteX16" fmla="*/ 1282700 w 1371600"/>
              <a:gd name="connsiteY16" fmla="*/ 114300 h 625914"/>
              <a:gd name="connsiteX17" fmla="*/ 1358900 w 1371600"/>
              <a:gd name="connsiteY17" fmla="*/ 38100 h 625914"/>
              <a:gd name="connsiteX18" fmla="*/ 1371600 w 1371600"/>
              <a:gd name="connsiteY18" fmla="*/ 0 h 625914"/>
              <a:gd name="connsiteX0" fmla="*/ 0 w 1371600"/>
              <a:gd name="connsiteY0" fmla="*/ 444500 h 625914"/>
              <a:gd name="connsiteX1" fmla="*/ 190500 w 1371600"/>
              <a:gd name="connsiteY1" fmla="*/ 533400 h 625914"/>
              <a:gd name="connsiteX2" fmla="*/ 462756 w 1371600"/>
              <a:gd name="connsiteY2" fmla="*/ 620713 h 625914"/>
              <a:gd name="connsiteX3" fmla="*/ 680243 w 1371600"/>
              <a:gd name="connsiteY3" fmla="*/ 605631 h 625914"/>
              <a:gd name="connsiteX4" fmla="*/ 863600 w 1371600"/>
              <a:gd name="connsiteY4" fmla="*/ 520700 h 625914"/>
              <a:gd name="connsiteX5" fmla="*/ 927100 w 1371600"/>
              <a:gd name="connsiteY5" fmla="*/ 406400 h 625914"/>
              <a:gd name="connsiteX6" fmla="*/ 863600 w 1371600"/>
              <a:gd name="connsiteY6" fmla="*/ 88900 h 625914"/>
              <a:gd name="connsiteX7" fmla="*/ 635000 w 1371600"/>
              <a:gd name="connsiteY7" fmla="*/ 80169 h 625914"/>
              <a:gd name="connsiteX8" fmla="*/ 579437 w 1371600"/>
              <a:gd name="connsiteY8" fmla="*/ 223044 h 625914"/>
              <a:gd name="connsiteX9" fmla="*/ 693737 w 1371600"/>
              <a:gd name="connsiteY9" fmla="*/ 343693 h 625914"/>
              <a:gd name="connsiteX10" fmla="*/ 850107 w 1371600"/>
              <a:gd name="connsiteY10" fmla="*/ 351632 h 625914"/>
              <a:gd name="connsiteX11" fmla="*/ 1016000 w 1371600"/>
              <a:gd name="connsiteY11" fmla="*/ 317500 h 625914"/>
              <a:gd name="connsiteX12" fmla="*/ 1130300 w 1371600"/>
              <a:gd name="connsiteY12" fmla="*/ 266700 h 625914"/>
              <a:gd name="connsiteX13" fmla="*/ 1181100 w 1371600"/>
              <a:gd name="connsiteY13" fmla="*/ 215900 h 625914"/>
              <a:gd name="connsiteX14" fmla="*/ 1219200 w 1371600"/>
              <a:gd name="connsiteY14" fmla="*/ 190500 h 625914"/>
              <a:gd name="connsiteX15" fmla="*/ 1282700 w 1371600"/>
              <a:gd name="connsiteY15" fmla="*/ 114300 h 625914"/>
              <a:gd name="connsiteX16" fmla="*/ 1358900 w 1371600"/>
              <a:gd name="connsiteY16" fmla="*/ 38100 h 625914"/>
              <a:gd name="connsiteX17" fmla="*/ 1371600 w 1371600"/>
              <a:gd name="connsiteY17" fmla="*/ 0 h 625914"/>
              <a:gd name="connsiteX0" fmla="*/ 0 w 1371600"/>
              <a:gd name="connsiteY0" fmla="*/ 444500 h 625914"/>
              <a:gd name="connsiteX1" fmla="*/ 190500 w 1371600"/>
              <a:gd name="connsiteY1" fmla="*/ 533400 h 625914"/>
              <a:gd name="connsiteX2" fmla="*/ 462756 w 1371600"/>
              <a:gd name="connsiteY2" fmla="*/ 620713 h 625914"/>
              <a:gd name="connsiteX3" fmla="*/ 680243 w 1371600"/>
              <a:gd name="connsiteY3" fmla="*/ 605631 h 625914"/>
              <a:gd name="connsiteX4" fmla="*/ 863600 w 1371600"/>
              <a:gd name="connsiteY4" fmla="*/ 520700 h 625914"/>
              <a:gd name="connsiteX5" fmla="*/ 927100 w 1371600"/>
              <a:gd name="connsiteY5" fmla="*/ 406400 h 625914"/>
              <a:gd name="connsiteX6" fmla="*/ 863600 w 1371600"/>
              <a:gd name="connsiteY6" fmla="*/ 88900 h 625914"/>
              <a:gd name="connsiteX7" fmla="*/ 635000 w 1371600"/>
              <a:gd name="connsiteY7" fmla="*/ 80169 h 625914"/>
              <a:gd name="connsiteX8" fmla="*/ 579437 w 1371600"/>
              <a:gd name="connsiteY8" fmla="*/ 223044 h 625914"/>
              <a:gd name="connsiteX9" fmla="*/ 693737 w 1371600"/>
              <a:gd name="connsiteY9" fmla="*/ 343693 h 625914"/>
              <a:gd name="connsiteX10" fmla="*/ 850107 w 1371600"/>
              <a:gd name="connsiteY10" fmla="*/ 351632 h 625914"/>
              <a:gd name="connsiteX11" fmla="*/ 1016000 w 1371600"/>
              <a:gd name="connsiteY11" fmla="*/ 317500 h 625914"/>
              <a:gd name="connsiteX12" fmla="*/ 1130300 w 1371600"/>
              <a:gd name="connsiteY12" fmla="*/ 266700 h 625914"/>
              <a:gd name="connsiteX13" fmla="*/ 1181100 w 1371600"/>
              <a:gd name="connsiteY13" fmla="*/ 215900 h 625914"/>
              <a:gd name="connsiteX14" fmla="*/ 1219200 w 1371600"/>
              <a:gd name="connsiteY14" fmla="*/ 190500 h 625914"/>
              <a:gd name="connsiteX15" fmla="*/ 1282700 w 1371600"/>
              <a:gd name="connsiteY15" fmla="*/ 114300 h 625914"/>
              <a:gd name="connsiteX16" fmla="*/ 1358900 w 1371600"/>
              <a:gd name="connsiteY16" fmla="*/ 38100 h 625914"/>
              <a:gd name="connsiteX17" fmla="*/ 1371600 w 1371600"/>
              <a:gd name="connsiteY17" fmla="*/ 0 h 625914"/>
              <a:gd name="connsiteX0" fmla="*/ 0 w 1371600"/>
              <a:gd name="connsiteY0" fmla="*/ 444500 h 625914"/>
              <a:gd name="connsiteX1" fmla="*/ 190500 w 1371600"/>
              <a:gd name="connsiteY1" fmla="*/ 533400 h 625914"/>
              <a:gd name="connsiteX2" fmla="*/ 462756 w 1371600"/>
              <a:gd name="connsiteY2" fmla="*/ 620713 h 625914"/>
              <a:gd name="connsiteX3" fmla="*/ 680243 w 1371600"/>
              <a:gd name="connsiteY3" fmla="*/ 605631 h 625914"/>
              <a:gd name="connsiteX4" fmla="*/ 863600 w 1371600"/>
              <a:gd name="connsiteY4" fmla="*/ 520700 h 625914"/>
              <a:gd name="connsiteX5" fmla="*/ 927100 w 1371600"/>
              <a:gd name="connsiteY5" fmla="*/ 406400 h 625914"/>
              <a:gd name="connsiteX6" fmla="*/ 863600 w 1371600"/>
              <a:gd name="connsiteY6" fmla="*/ 88900 h 625914"/>
              <a:gd name="connsiteX7" fmla="*/ 635000 w 1371600"/>
              <a:gd name="connsiteY7" fmla="*/ 80169 h 625914"/>
              <a:gd name="connsiteX8" fmla="*/ 579437 w 1371600"/>
              <a:gd name="connsiteY8" fmla="*/ 223044 h 625914"/>
              <a:gd name="connsiteX9" fmla="*/ 693737 w 1371600"/>
              <a:gd name="connsiteY9" fmla="*/ 343693 h 625914"/>
              <a:gd name="connsiteX10" fmla="*/ 850107 w 1371600"/>
              <a:gd name="connsiteY10" fmla="*/ 351632 h 625914"/>
              <a:gd name="connsiteX11" fmla="*/ 1016000 w 1371600"/>
              <a:gd name="connsiteY11" fmla="*/ 317500 h 625914"/>
              <a:gd name="connsiteX12" fmla="*/ 1130300 w 1371600"/>
              <a:gd name="connsiteY12" fmla="*/ 266700 h 625914"/>
              <a:gd name="connsiteX13" fmla="*/ 1181100 w 1371600"/>
              <a:gd name="connsiteY13" fmla="*/ 215900 h 625914"/>
              <a:gd name="connsiteX14" fmla="*/ 1219200 w 1371600"/>
              <a:gd name="connsiteY14" fmla="*/ 190500 h 625914"/>
              <a:gd name="connsiteX15" fmla="*/ 1282700 w 1371600"/>
              <a:gd name="connsiteY15" fmla="*/ 114300 h 625914"/>
              <a:gd name="connsiteX16" fmla="*/ 1358900 w 1371600"/>
              <a:gd name="connsiteY16" fmla="*/ 38100 h 625914"/>
              <a:gd name="connsiteX17" fmla="*/ 1371600 w 1371600"/>
              <a:gd name="connsiteY17" fmla="*/ 0 h 625914"/>
              <a:gd name="connsiteX0" fmla="*/ 0 w 1371600"/>
              <a:gd name="connsiteY0" fmla="*/ 444500 h 625914"/>
              <a:gd name="connsiteX1" fmla="*/ 190500 w 1371600"/>
              <a:gd name="connsiteY1" fmla="*/ 533400 h 625914"/>
              <a:gd name="connsiteX2" fmla="*/ 462756 w 1371600"/>
              <a:gd name="connsiteY2" fmla="*/ 620713 h 625914"/>
              <a:gd name="connsiteX3" fmla="*/ 680243 w 1371600"/>
              <a:gd name="connsiteY3" fmla="*/ 605631 h 625914"/>
              <a:gd name="connsiteX4" fmla="*/ 863600 w 1371600"/>
              <a:gd name="connsiteY4" fmla="*/ 520700 h 625914"/>
              <a:gd name="connsiteX5" fmla="*/ 927100 w 1371600"/>
              <a:gd name="connsiteY5" fmla="*/ 406400 h 625914"/>
              <a:gd name="connsiteX6" fmla="*/ 863600 w 1371600"/>
              <a:gd name="connsiteY6" fmla="*/ 88900 h 625914"/>
              <a:gd name="connsiteX7" fmla="*/ 635000 w 1371600"/>
              <a:gd name="connsiteY7" fmla="*/ 80169 h 625914"/>
              <a:gd name="connsiteX8" fmla="*/ 579437 w 1371600"/>
              <a:gd name="connsiteY8" fmla="*/ 223044 h 625914"/>
              <a:gd name="connsiteX9" fmla="*/ 693737 w 1371600"/>
              <a:gd name="connsiteY9" fmla="*/ 343693 h 625914"/>
              <a:gd name="connsiteX10" fmla="*/ 850107 w 1371600"/>
              <a:gd name="connsiteY10" fmla="*/ 351632 h 625914"/>
              <a:gd name="connsiteX11" fmla="*/ 1016000 w 1371600"/>
              <a:gd name="connsiteY11" fmla="*/ 317500 h 625914"/>
              <a:gd name="connsiteX12" fmla="*/ 1130300 w 1371600"/>
              <a:gd name="connsiteY12" fmla="*/ 266700 h 625914"/>
              <a:gd name="connsiteX13" fmla="*/ 1181100 w 1371600"/>
              <a:gd name="connsiteY13" fmla="*/ 215900 h 625914"/>
              <a:gd name="connsiteX14" fmla="*/ 1219200 w 1371600"/>
              <a:gd name="connsiteY14" fmla="*/ 190500 h 625914"/>
              <a:gd name="connsiteX15" fmla="*/ 1282700 w 1371600"/>
              <a:gd name="connsiteY15" fmla="*/ 114300 h 625914"/>
              <a:gd name="connsiteX16" fmla="*/ 1358900 w 1371600"/>
              <a:gd name="connsiteY16" fmla="*/ 38100 h 625914"/>
              <a:gd name="connsiteX17" fmla="*/ 1371600 w 1371600"/>
              <a:gd name="connsiteY17" fmla="*/ 0 h 625914"/>
              <a:gd name="connsiteX0" fmla="*/ 0 w 1371600"/>
              <a:gd name="connsiteY0" fmla="*/ 444500 h 625914"/>
              <a:gd name="connsiteX1" fmla="*/ 190500 w 1371600"/>
              <a:gd name="connsiteY1" fmla="*/ 533400 h 625914"/>
              <a:gd name="connsiteX2" fmla="*/ 462756 w 1371600"/>
              <a:gd name="connsiteY2" fmla="*/ 620713 h 625914"/>
              <a:gd name="connsiteX3" fmla="*/ 680243 w 1371600"/>
              <a:gd name="connsiteY3" fmla="*/ 605631 h 625914"/>
              <a:gd name="connsiteX4" fmla="*/ 863600 w 1371600"/>
              <a:gd name="connsiteY4" fmla="*/ 520700 h 625914"/>
              <a:gd name="connsiteX5" fmla="*/ 927100 w 1371600"/>
              <a:gd name="connsiteY5" fmla="*/ 406400 h 625914"/>
              <a:gd name="connsiteX6" fmla="*/ 863600 w 1371600"/>
              <a:gd name="connsiteY6" fmla="*/ 88900 h 625914"/>
              <a:gd name="connsiteX7" fmla="*/ 635000 w 1371600"/>
              <a:gd name="connsiteY7" fmla="*/ 80169 h 625914"/>
              <a:gd name="connsiteX8" fmla="*/ 579437 w 1371600"/>
              <a:gd name="connsiteY8" fmla="*/ 223044 h 625914"/>
              <a:gd name="connsiteX9" fmla="*/ 693737 w 1371600"/>
              <a:gd name="connsiteY9" fmla="*/ 343693 h 625914"/>
              <a:gd name="connsiteX10" fmla="*/ 850107 w 1371600"/>
              <a:gd name="connsiteY10" fmla="*/ 351632 h 625914"/>
              <a:gd name="connsiteX11" fmla="*/ 1016000 w 1371600"/>
              <a:gd name="connsiteY11" fmla="*/ 317500 h 625914"/>
              <a:gd name="connsiteX12" fmla="*/ 1130300 w 1371600"/>
              <a:gd name="connsiteY12" fmla="*/ 266700 h 625914"/>
              <a:gd name="connsiteX13" fmla="*/ 1181100 w 1371600"/>
              <a:gd name="connsiteY13" fmla="*/ 215900 h 625914"/>
              <a:gd name="connsiteX14" fmla="*/ 1219200 w 1371600"/>
              <a:gd name="connsiteY14" fmla="*/ 190500 h 625914"/>
              <a:gd name="connsiteX15" fmla="*/ 1282700 w 1371600"/>
              <a:gd name="connsiteY15" fmla="*/ 114300 h 625914"/>
              <a:gd name="connsiteX16" fmla="*/ 1358900 w 1371600"/>
              <a:gd name="connsiteY16" fmla="*/ 38100 h 625914"/>
              <a:gd name="connsiteX17" fmla="*/ 1371600 w 1371600"/>
              <a:gd name="connsiteY17" fmla="*/ 0 h 625914"/>
              <a:gd name="connsiteX0" fmla="*/ 0 w 1371600"/>
              <a:gd name="connsiteY0" fmla="*/ 444500 h 625914"/>
              <a:gd name="connsiteX1" fmla="*/ 190500 w 1371600"/>
              <a:gd name="connsiteY1" fmla="*/ 533400 h 625914"/>
              <a:gd name="connsiteX2" fmla="*/ 462756 w 1371600"/>
              <a:gd name="connsiteY2" fmla="*/ 620713 h 625914"/>
              <a:gd name="connsiteX3" fmla="*/ 680243 w 1371600"/>
              <a:gd name="connsiteY3" fmla="*/ 605631 h 625914"/>
              <a:gd name="connsiteX4" fmla="*/ 863600 w 1371600"/>
              <a:gd name="connsiteY4" fmla="*/ 520700 h 625914"/>
              <a:gd name="connsiteX5" fmla="*/ 927100 w 1371600"/>
              <a:gd name="connsiteY5" fmla="*/ 406400 h 625914"/>
              <a:gd name="connsiteX6" fmla="*/ 863600 w 1371600"/>
              <a:gd name="connsiteY6" fmla="*/ 88900 h 625914"/>
              <a:gd name="connsiteX7" fmla="*/ 635000 w 1371600"/>
              <a:gd name="connsiteY7" fmla="*/ 80169 h 625914"/>
              <a:gd name="connsiteX8" fmla="*/ 579437 w 1371600"/>
              <a:gd name="connsiteY8" fmla="*/ 223044 h 625914"/>
              <a:gd name="connsiteX9" fmla="*/ 693737 w 1371600"/>
              <a:gd name="connsiteY9" fmla="*/ 343693 h 625914"/>
              <a:gd name="connsiteX10" fmla="*/ 840582 w 1371600"/>
              <a:gd name="connsiteY10" fmla="*/ 375444 h 625914"/>
              <a:gd name="connsiteX11" fmla="*/ 1016000 w 1371600"/>
              <a:gd name="connsiteY11" fmla="*/ 317500 h 625914"/>
              <a:gd name="connsiteX12" fmla="*/ 1130300 w 1371600"/>
              <a:gd name="connsiteY12" fmla="*/ 266700 h 625914"/>
              <a:gd name="connsiteX13" fmla="*/ 1181100 w 1371600"/>
              <a:gd name="connsiteY13" fmla="*/ 215900 h 625914"/>
              <a:gd name="connsiteX14" fmla="*/ 1219200 w 1371600"/>
              <a:gd name="connsiteY14" fmla="*/ 190500 h 625914"/>
              <a:gd name="connsiteX15" fmla="*/ 1282700 w 1371600"/>
              <a:gd name="connsiteY15" fmla="*/ 114300 h 625914"/>
              <a:gd name="connsiteX16" fmla="*/ 1358900 w 1371600"/>
              <a:gd name="connsiteY16" fmla="*/ 38100 h 625914"/>
              <a:gd name="connsiteX17" fmla="*/ 1371600 w 1371600"/>
              <a:gd name="connsiteY17" fmla="*/ 0 h 625914"/>
              <a:gd name="connsiteX0" fmla="*/ 0 w 1371600"/>
              <a:gd name="connsiteY0" fmla="*/ 444500 h 625914"/>
              <a:gd name="connsiteX1" fmla="*/ 190500 w 1371600"/>
              <a:gd name="connsiteY1" fmla="*/ 533400 h 625914"/>
              <a:gd name="connsiteX2" fmla="*/ 462756 w 1371600"/>
              <a:gd name="connsiteY2" fmla="*/ 620713 h 625914"/>
              <a:gd name="connsiteX3" fmla="*/ 680243 w 1371600"/>
              <a:gd name="connsiteY3" fmla="*/ 605631 h 625914"/>
              <a:gd name="connsiteX4" fmla="*/ 863600 w 1371600"/>
              <a:gd name="connsiteY4" fmla="*/ 520700 h 625914"/>
              <a:gd name="connsiteX5" fmla="*/ 927100 w 1371600"/>
              <a:gd name="connsiteY5" fmla="*/ 406400 h 625914"/>
              <a:gd name="connsiteX6" fmla="*/ 863600 w 1371600"/>
              <a:gd name="connsiteY6" fmla="*/ 88900 h 625914"/>
              <a:gd name="connsiteX7" fmla="*/ 635000 w 1371600"/>
              <a:gd name="connsiteY7" fmla="*/ 80169 h 625914"/>
              <a:gd name="connsiteX8" fmla="*/ 579437 w 1371600"/>
              <a:gd name="connsiteY8" fmla="*/ 223044 h 625914"/>
              <a:gd name="connsiteX9" fmla="*/ 693737 w 1371600"/>
              <a:gd name="connsiteY9" fmla="*/ 343693 h 625914"/>
              <a:gd name="connsiteX10" fmla="*/ 840582 w 1371600"/>
              <a:gd name="connsiteY10" fmla="*/ 375444 h 625914"/>
              <a:gd name="connsiteX11" fmla="*/ 1016000 w 1371600"/>
              <a:gd name="connsiteY11" fmla="*/ 317500 h 625914"/>
              <a:gd name="connsiteX12" fmla="*/ 1130300 w 1371600"/>
              <a:gd name="connsiteY12" fmla="*/ 266700 h 625914"/>
              <a:gd name="connsiteX13" fmla="*/ 1219200 w 1371600"/>
              <a:gd name="connsiteY13" fmla="*/ 190500 h 625914"/>
              <a:gd name="connsiteX14" fmla="*/ 1282700 w 1371600"/>
              <a:gd name="connsiteY14" fmla="*/ 114300 h 625914"/>
              <a:gd name="connsiteX15" fmla="*/ 1358900 w 1371600"/>
              <a:gd name="connsiteY15" fmla="*/ 38100 h 625914"/>
              <a:gd name="connsiteX16" fmla="*/ 1371600 w 1371600"/>
              <a:gd name="connsiteY16" fmla="*/ 0 h 625914"/>
              <a:gd name="connsiteX0" fmla="*/ 0 w 1371600"/>
              <a:gd name="connsiteY0" fmla="*/ 444500 h 625914"/>
              <a:gd name="connsiteX1" fmla="*/ 190500 w 1371600"/>
              <a:gd name="connsiteY1" fmla="*/ 533400 h 625914"/>
              <a:gd name="connsiteX2" fmla="*/ 462756 w 1371600"/>
              <a:gd name="connsiteY2" fmla="*/ 620713 h 625914"/>
              <a:gd name="connsiteX3" fmla="*/ 680243 w 1371600"/>
              <a:gd name="connsiteY3" fmla="*/ 605631 h 625914"/>
              <a:gd name="connsiteX4" fmla="*/ 863600 w 1371600"/>
              <a:gd name="connsiteY4" fmla="*/ 520700 h 625914"/>
              <a:gd name="connsiteX5" fmla="*/ 927100 w 1371600"/>
              <a:gd name="connsiteY5" fmla="*/ 406400 h 625914"/>
              <a:gd name="connsiteX6" fmla="*/ 863600 w 1371600"/>
              <a:gd name="connsiteY6" fmla="*/ 88900 h 625914"/>
              <a:gd name="connsiteX7" fmla="*/ 635000 w 1371600"/>
              <a:gd name="connsiteY7" fmla="*/ 80169 h 625914"/>
              <a:gd name="connsiteX8" fmla="*/ 579437 w 1371600"/>
              <a:gd name="connsiteY8" fmla="*/ 223044 h 625914"/>
              <a:gd name="connsiteX9" fmla="*/ 693737 w 1371600"/>
              <a:gd name="connsiteY9" fmla="*/ 343693 h 625914"/>
              <a:gd name="connsiteX10" fmla="*/ 840582 w 1371600"/>
              <a:gd name="connsiteY10" fmla="*/ 375444 h 625914"/>
              <a:gd name="connsiteX11" fmla="*/ 1016000 w 1371600"/>
              <a:gd name="connsiteY11" fmla="*/ 317500 h 625914"/>
              <a:gd name="connsiteX12" fmla="*/ 1130300 w 1371600"/>
              <a:gd name="connsiteY12" fmla="*/ 266700 h 625914"/>
              <a:gd name="connsiteX13" fmla="*/ 1282700 w 1371600"/>
              <a:gd name="connsiteY13" fmla="*/ 114300 h 625914"/>
              <a:gd name="connsiteX14" fmla="*/ 1358900 w 1371600"/>
              <a:gd name="connsiteY14" fmla="*/ 38100 h 625914"/>
              <a:gd name="connsiteX15" fmla="*/ 1371600 w 1371600"/>
              <a:gd name="connsiteY15" fmla="*/ 0 h 625914"/>
              <a:gd name="connsiteX0" fmla="*/ 0 w 1379525"/>
              <a:gd name="connsiteY0" fmla="*/ 444500 h 625914"/>
              <a:gd name="connsiteX1" fmla="*/ 190500 w 1379525"/>
              <a:gd name="connsiteY1" fmla="*/ 533400 h 625914"/>
              <a:gd name="connsiteX2" fmla="*/ 462756 w 1379525"/>
              <a:gd name="connsiteY2" fmla="*/ 620713 h 625914"/>
              <a:gd name="connsiteX3" fmla="*/ 680243 w 1379525"/>
              <a:gd name="connsiteY3" fmla="*/ 605631 h 625914"/>
              <a:gd name="connsiteX4" fmla="*/ 863600 w 1379525"/>
              <a:gd name="connsiteY4" fmla="*/ 520700 h 625914"/>
              <a:gd name="connsiteX5" fmla="*/ 927100 w 1379525"/>
              <a:gd name="connsiteY5" fmla="*/ 406400 h 625914"/>
              <a:gd name="connsiteX6" fmla="*/ 863600 w 1379525"/>
              <a:gd name="connsiteY6" fmla="*/ 88900 h 625914"/>
              <a:gd name="connsiteX7" fmla="*/ 635000 w 1379525"/>
              <a:gd name="connsiteY7" fmla="*/ 80169 h 625914"/>
              <a:gd name="connsiteX8" fmla="*/ 579437 w 1379525"/>
              <a:gd name="connsiteY8" fmla="*/ 223044 h 625914"/>
              <a:gd name="connsiteX9" fmla="*/ 693737 w 1379525"/>
              <a:gd name="connsiteY9" fmla="*/ 343693 h 625914"/>
              <a:gd name="connsiteX10" fmla="*/ 840582 w 1379525"/>
              <a:gd name="connsiteY10" fmla="*/ 375444 h 625914"/>
              <a:gd name="connsiteX11" fmla="*/ 1016000 w 1379525"/>
              <a:gd name="connsiteY11" fmla="*/ 317500 h 625914"/>
              <a:gd name="connsiteX12" fmla="*/ 1130300 w 1379525"/>
              <a:gd name="connsiteY12" fmla="*/ 266700 h 625914"/>
              <a:gd name="connsiteX13" fmla="*/ 1358900 w 1379525"/>
              <a:gd name="connsiteY13" fmla="*/ 38100 h 625914"/>
              <a:gd name="connsiteX14" fmla="*/ 1371600 w 1379525"/>
              <a:gd name="connsiteY14" fmla="*/ 0 h 625914"/>
              <a:gd name="connsiteX0" fmla="*/ 0 w 1358900"/>
              <a:gd name="connsiteY0" fmla="*/ 406400 h 587814"/>
              <a:gd name="connsiteX1" fmla="*/ 190500 w 1358900"/>
              <a:gd name="connsiteY1" fmla="*/ 495300 h 587814"/>
              <a:gd name="connsiteX2" fmla="*/ 462756 w 1358900"/>
              <a:gd name="connsiteY2" fmla="*/ 582613 h 587814"/>
              <a:gd name="connsiteX3" fmla="*/ 680243 w 1358900"/>
              <a:gd name="connsiteY3" fmla="*/ 567531 h 587814"/>
              <a:gd name="connsiteX4" fmla="*/ 863600 w 1358900"/>
              <a:gd name="connsiteY4" fmla="*/ 482600 h 587814"/>
              <a:gd name="connsiteX5" fmla="*/ 927100 w 1358900"/>
              <a:gd name="connsiteY5" fmla="*/ 368300 h 587814"/>
              <a:gd name="connsiteX6" fmla="*/ 863600 w 1358900"/>
              <a:gd name="connsiteY6" fmla="*/ 50800 h 587814"/>
              <a:gd name="connsiteX7" fmla="*/ 635000 w 1358900"/>
              <a:gd name="connsiteY7" fmla="*/ 42069 h 587814"/>
              <a:gd name="connsiteX8" fmla="*/ 579437 w 1358900"/>
              <a:gd name="connsiteY8" fmla="*/ 184944 h 587814"/>
              <a:gd name="connsiteX9" fmla="*/ 693737 w 1358900"/>
              <a:gd name="connsiteY9" fmla="*/ 305593 h 587814"/>
              <a:gd name="connsiteX10" fmla="*/ 840582 w 1358900"/>
              <a:gd name="connsiteY10" fmla="*/ 337344 h 587814"/>
              <a:gd name="connsiteX11" fmla="*/ 1016000 w 1358900"/>
              <a:gd name="connsiteY11" fmla="*/ 279400 h 587814"/>
              <a:gd name="connsiteX12" fmla="*/ 1130300 w 1358900"/>
              <a:gd name="connsiteY12" fmla="*/ 228600 h 587814"/>
              <a:gd name="connsiteX13" fmla="*/ 1358900 w 1358900"/>
              <a:gd name="connsiteY13" fmla="*/ 0 h 587814"/>
              <a:gd name="connsiteX0" fmla="*/ 0 w 1447006"/>
              <a:gd name="connsiteY0" fmla="*/ 515938 h 697352"/>
              <a:gd name="connsiteX1" fmla="*/ 190500 w 1447006"/>
              <a:gd name="connsiteY1" fmla="*/ 604838 h 697352"/>
              <a:gd name="connsiteX2" fmla="*/ 462756 w 1447006"/>
              <a:gd name="connsiteY2" fmla="*/ 692151 h 697352"/>
              <a:gd name="connsiteX3" fmla="*/ 680243 w 1447006"/>
              <a:gd name="connsiteY3" fmla="*/ 677069 h 697352"/>
              <a:gd name="connsiteX4" fmla="*/ 863600 w 1447006"/>
              <a:gd name="connsiteY4" fmla="*/ 592138 h 697352"/>
              <a:gd name="connsiteX5" fmla="*/ 927100 w 1447006"/>
              <a:gd name="connsiteY5" fmla="*/ 477838 h 697352"/>
              <a:gd name="connsiteX6" fmla="*/ 863600 w 1447006"/>
              <a:gd name="connsiteY6" fmla="*/ 160338 h 697352"/>
              <a:gd name="connsiteX7" fmla="*/ 635000 w 1447006"/>
              <a:gd name="connsiteY7" fmla="*/ 151607 h 697352"/>
              <a:gd name="connsiteX8" fmla="*/ 579437 w 1447006"/>
              <a:gd name="connsiteY8" fmla="*/ 294482 h 697352"/>
              <a:gd name="connsiteX9" fmla="*/ 693737 w 1447006"/>
              <a:gd name="connsiteY9" fmla="*/ 415131 h 697352"/>
              <a:gd name="connsiteX10" fmla="*/ 840582 w 1447006"/>
              <a:gd name="connsiteY10" fmla="*/ 446882 h 697352"/>
              <a:gd name="connsiteX11" fmla="*/ 1016000 w 1447006"/>
              <a:gd name="connsiteY11" fmla="*/ 388938 h 697352"/>
              <a:gd name="connsiteX12" fmla="*/ 1130300 w 1447006"/>
              <a:gd name="connsiteY12" fmla="*/ 338138 h 697352"/>
              <a:gd name="connsiteX13" fmla="*/ 1447006 w 1447006"/>
              <a:gd name="connsiteY13" fmla="*/ 0 h 697352"/>
              <a:gd name="connsiteX0" fmla="*/ 0 w 1447006"/>
              <a:gd name="connsiteY0" fmla="*/ 515938 h 697352"/>
              <a:gd name="connsiteX1" fmla="*/ 190500 w 1447006"/>
              <a:gd name="connsiteY1" fmla="*/ 604838 h 697352"/>
              <a:gd name="connsiteX2" fmla="*/ 462756 w 1447006"/>
              <a:gd name="connsiteY2" fmla="*/ 692151 h 697352"/>
              <a:gd name="connsiteX3" fmla="*/ 680243 w 1447006"/>
              <a:gd name="connsiteY3" fmla="*/ 677069 h 697352"/>
              <a:gd name="connsiteX4" fmla="*/ 863600 w 1447006"/>
              <a:gd name="connsiteY4" fmla="*/ 592138 h 697352"/>
              <a:gd name="connsiteX5" fmla="*/ 927100 w 1447006"/>
              <a:gd name="connsiteY5" fmla="*/ 477838 h 697352"/>
              <a:gd name="connsiteX6" fmla="*/ 863600 w 1447006"/>
              <a:gd name="connsiteY6" fmla="*/ 160338 h 697352"/>
              <a:gd name="connsiteX7" fmla="*/ 635000 w 1447006"/>
              <a:gd name="connsiteY7" fmla="*/ 151607 h 697352"/>
              <a:gd name="connsiteX8" fmla="*/ 579437 w 1447006"/>
              <a:gd name="connsiteY8" fmla="*/ 294482 h 697352"/>
              <a:gd name="connsiteX9" fmla="*/ 693737 w 1447006"/>
              <a:gd name="connsiteY9" fmla="*/ 415131 h 697352"/>
              <a:gd name="connsiteX10" fmla="*/ 840582 w 1447006"/>
              <a:gd name="connsiteY10" fmla="*/ 446882 h 697352"/>
              <a:gd name="connsiteX11" fmla="*/ 1016000 w 1447006"/>
              <a:gd name="connsiteY11" fmla="*/ 388938 h 697352"/>
              <a:gd name="connsiteX12" fmla="*/ 1185069 w 1447006"/>
              <a:gd name="connsiteY12" fmla="*/ 273845 h 697352"/>
              <a:gd name="connsiteX13" fmla="*/ 1447006 w 1447006"/>
              <a:gd name="connsiteY13" fmla="*/ 0 h 697352"/>
              <a:gd name="connsiteX0" fmla="*/ 0 w 1447006"/>
              <a:gd name="connsiteY0" fmla="*/ 515938 h 697352"/>
              <a:gd name="connsiteX1" fmla="*/ 190500 w 1447006"/>
              <a:gd name="connsiteY1" fmla="*/ 604838 h 697352"/>
              <a:gd name="connsiteX2" fmla="*/ 462756 w 1447006"/>
              <a:gd name="connsiteY2" fmla="*/ 692151 h 697352"/>
              <a:gd name="connsiteX3" fmla="*/ 680243 w 1447006"/>
              <a:gd name="connsiteY3" fmla="*/ 677069 h 697352"/>
              <a:gd name="connsiteX4" fmla="*/ 863600 w 1447006"/>
              <a:gd name="connsiteY4" fmla="*/ 592138 h 697352"/>
              <a:gd name="connsiteX5" fmla="*/ 927100 w 1447006"/>
              <a:gd name="connsiteY5" fmla="*/ 477838 h 697352"/>
              <a:gd name="connsiteX6" fmla="*/ 863600 w 1447006"/>
              <a:gd name="connsiteY6" fmla="*/ 160338 h 697352"/>
              <a:gd name="connsiteX7" fmla="*/ 635000 w 1447006"/>
              <a:gd name="connsiteY7" fmla="*/ 151607 h 697352"/>
              <a:gd name="connsiteX8" fmla="*/ 579437 w 1447006"/>
              <a:gd name="connsiteY8" fmla="*/ 294482 h 697352"/>
              <a:gd name="connsiteX9" fmla="*/ 693737 w 1447006"/>
              <a:gd name="connsiteY9" fmla="*/ 415131 h 697352"/>
              <a:gd name="connsiteX10" fmla="*/ 840582 w 1447006"/>
              <a:gd name="connsiteY10" fmla="*/ 446882 h 697352"/>
              <a:gd name="connsiteX11" fmla="*/ 1016000 w 1447006"/>
              <a:gd name="connsiteY11" fmla="*/ 388938 h 697352"/>
              <a:gd name="connsiteX12" fmla="*/ 1185069 w 1447006"/>
              <a:gd name="connsiteY12" fmla="*/ 273845 h 697352"/>
              <a:gd name="connsiteX13" fmla="*/ 1447006 w 1447006"/>
              <a:gd name="connsiteY13" fmla="*/ 0 h 697352"/>
              <a:gd name="connsiteX0" fmla="*/ 0 w 1447006"/>
              <a:gd name="connsiteY0" fmla="*/ 515938 h 697352"/>
              <a:gd name="connsiteX1" fmla="*/ 190500 w 1447006"/>
              <a:gd name="connsiteY1" fmla="*/ 604838 h 697352"/>
              <a:gd name="connsiteX2" fmla="*/ 462756 w 1447006"/>
              <a:gd name="connsiteY2" fmla="*/ 692151 h 697352"/>
              <a:gd name="connsiteX3" fmla="*/ 680243 w 1447006"/>
              <a:gd name="connsiteY3" fmla="*/ 677069 h 697352"/>
              <a:gd name="connsiteX4" fmla="*/ 863600 w 1447006"/>
              <a:gd name="connsiteY4" fmla="*/ 592138 h 697352"/>
              <a:gd name="connsiteX5" fmla="*/ 927100 w 1447006"/>
              <a:gd name="connsiteY5" fmla="*/ 477838 h 697352"/>
              <a:gd name="connsiteX6" fmla="*/ 863600 w 1447006"/>
              <a:gd name="connsiteY6" fmla="*/ 160338 h 697352"/>
              <a:gd name="connsiteX7" fmla="*/ 635000 w 1447006"/>
              <a:gd name="connsiteY7" fmla="*/ 151607 h 697352"/>
              <a:gd name="connsiteX8" fmla="*/ 579437 w 1447006"/>
              <a:gd name="connsiteY8" fmla="*/ 294482 h 697352"/>
              <a:gd name="connsiteX9" fmla="*/ 653256 w 1447006"/>
              <a:gd name="connsiteY9" fmla="*/ 446087 h 697352"/>
              <a:gd name="connsiteX10" fmla="*/ 840582 w 1447006"/>
              <a:gd name="connsiteY10" fmla="*/ 446882 h 697352"/>
              <a:gd name="connsiteX11" fmla="*/ 1016000 w 1447006"/>
              <a:gd name="connsiteY11" fmla="*/ 388938 h 697352"/>
              <a:gd name="connsiteX12" fmla="*/ 1185069 w 1447006"/>
              <a:gd name="connsiteY12" fmla="*/ 273845 h 697352"/>
              <a:gd name="connsiteX13" fmla="*/ 1447006 w 1447006"/>
              <a:gd name="connsiteY13" fmla="*/ 0 h 697352"/>
              <a:gd name="connsiteX0" fmla="*/ 0 w 1447006"/>
              <a:gd name="connsiteY0" fmla="*/ 515938 h 697352"/>
              <a:gd name="connsiteX1" fmla="*/ 190500 w 1447006"/>
              <a:gd name="connsiteY1" fmla="*/ 604838 h 697352"/>
              <a:gd name="connsiteX2" fmla="*/ 462756 w 1447006"/>
              <a:gd name="connsiteY2" fmla="*/ 692151 h 697352"/>
              <a:gd name="connsiteX3" fmla="*/ 680243 w 1447006"/>
              <a:gd name="connsiteY3" fmla="*/ 677069 h 697352"/>
              <a:gd name="connsiteX4" fmla="*/ 863600 w 1447006"/>
              <a:gd name="connsiteY4" fmla="*/ 592138 h 697352"/>
              <a:gd name="connsiteX5" fmla="*/ 927100 w 1447006"/>
              <a:gd name="connsiteY5" fmla="*/ 477838 h 697352"/>
              <a:gd name="connsiteX6" fmla="*/ 863600 w 1447006"/>
              <a:gd name="connsiteY6" fmla="*/ 160338 h 697352"/>
              <a:gd name="connsiteX7" fmla="*/ 635000 w 1447006"/>
              <a:gd name="connsiteY7" fmla="*/ 151607 h 697352"/>
              <a:gd name="connsiteX8" fmla="*/ 522287 w 1447006"/>
              <a:gd name="connsiteY8" fmla="*/ 292101 h 697352"/>
              <a:gd name="connsiteX9" fmla="*/ 653256 w 1447006"/>
              <a:gd name="connsiteY9" fmla="*/ 446087 h 697352"/>
              <a:gd name="connsiteX10" fmla="*/ 840582 w 1447006"/>
              <a:gd name="connsiteY10" fmla="*/ 446882 h 697352"/>
              <a:gd name="connsiteX11" fmla="*/ 1016000 w 1447006"/>
              <a:gd name="connsiteY11" fmla="*/ 388938 h 697352"/>
              <a:gd name="connsiteX12" fmla="*/ 1185069 w 1447006"/>
              <a:gd name="connsiteY12" fmla="*/ 273845 h 697352"/>
              <a:gd name="connsiteX13" fmla="*/ 1447006 w 1447006"/>
              <a:gd name="connsiteY13" fmla="*/ 0 h 697352"/>
              <a:gd name="connsiteX0" fmla="*/ 0 w 1447006"/>
              <a:gd name="connsiteY0" fmla="*/ 515938 h 697352"/>
              <a:gd name="connsiteX1" fmla="*/ 190500 w 1447006"/>
              <a:gd name="connsiteY1" fmla="*/ 604838 h 697352"/>
              <a:gd name="connsiteX2" fmla="*/ 462756 w 1447006"/>
              <a:gd name="connsiteY2" fmla="*/ 692151 h 697352"/>
              <a:gd name="connsiteX3" fmla="*/ 680243 w 1447006"/>
              <a:gd name="connsiteY3" fmla="*/ 677069 h 697352"/>
              <a:gd name="connsiteX4" fmla="*/ 863600 w 1447006"/>
              <a:gd name="connsiteY4" fmla="*/ 592138 h 697352"/>
              <a:gd name="connsiteX5" fmla="*/ 927100 w 1447006"/>
              <a:gd name="connsiteY5" fmla="*/ 477838 h 697352"/>
              <a:gd name="connsiteX6" fmla="*/ 863600 w 1447006"/>
              <a:gd name="connsiteY6" fmla="*/ 160338 h 697352"/>
              <a:gd name="connsiteX7" fmla="*/ 620713 w 1447006"/>
              <a:gd name="connsiteY7" fmla="*/ 103982 h 697352"/>
              <a:gd name="connsiteX8" fmla="*/ 522287 w 1447006"/>
              <a:gd name="connsiteY8" fmla="*/ 292101 h 697352"/>
              <a:gd name="connsiteX9" fmla="*/ 653256 w 1447006"/>
              <a:gd name="connsiteY9" fmla="*/ 446087 h 697352"/>
              <a:gd name="connsiteX10" fmla="*/ 840582 w 1447006"/>
              <a:gd name="connsiteY10" fmla="*/ 446882 h 697352"/>
              <a:gd name="connsiteX11" fmla="*/ 1016000 w 1447006"/>
              <a:gd name="connsiteY11" fmla="*/ 388938 h 697352"/>
              <a:gd name="connsiteX12" fmla="*/ 1185069 w 1447006"/>
              <a:gd name="connsiteY12" fmla="*/ 273845 h 697352"/>
              <a:gd name="connsiteX13" fmla="*/ 1447006 w 1447006"/>
              <a:gd name="connsiteY13" fmla="*/ 0 h 697352"/>
              <a:gd name="connsiteX0" fmla="*/ 0 w 1447006"/>
              <a:gd name="connsiteY0" fmla="*/ 515938 h 694738"/>
              <a:gd name="connsiteX1" fmla="*/ 169068 w 1447006"/>
              <a:gd name="connsiteY1" fmla="*/ 640556 h 694738"/>
              <a:gd name="connsiteX2" fmla="*/ 462756 w 1447006"/>
              <a:gd name="connsiteY2" fmla="*/ 692151 h 694738"/>
              <a:gd name="connsiteX3" fmla="*/ 680243 w 1447006"/>
              <a:gd name="connsiteY3" fmla="*/ 677069 h 694738"/>
              <a:gd name="connsiteX4" fmla="*/ 863600 w 1447006"/>
              <a:gd name="connsiteY4" fmla="*/ 592138 h 694738"/>
              <a:gd name="connsiteX5" fmla="*/ 927100 w 1447006"/>
              <a:gd name="connsiteY5" fmla="*/ 477838 h 694738"/>
              <a:gd name="connsiteX6" fmla="*/ 863600 w 1447006"/>
              <a:gd name="connsiteY6" fmla="*/ 160338 h 694738"/>
              <a:gd name="connsiteX7" fmla="*/ 620713 w 1447006"/>
              <a:gd name="connsiteY7" fmla="*/ 103982 h 694738"/>
              <a:gd name="connsiteX8" fmla="*/ 522287 w 1447006"/>
              <a:gd name="connsiteY8" fmla="*/ 292101 h 694738"/>
              <a:gd name="connsiteX9" fmla="*/ 653256 w 1447006"/>
              <a:gd name="connsiteY9" fmla="*/ 446087 h 694738"/>
              <a:gd name="connsiteX10" fmla="*/ 840582 w 1447006"/>
              <a:gd name="connsiteY10" fmla="*/ 446882 h 694738"/>
              <a:gd name="connsiteX11" fmla="*/ 1016000 w 1447006"/>
              <a:gd name="connsiteY11" fmla="*/ 388938 h 694738"/>
              <a:gd name="connsiteX12" fmla="*/ 1185069 w 1447006"/>
              <a:gd name="connsiteY12" fmla="*/ 273845 h 694738"/>
              <a:gd name="connsiteX13" fmla="*/ 1447006 w 1447006"/>
              <a:gd name="connsiteY13" fmla="*/ 0 h 694738"/>
              <a:gd name="connsiteX0" fmla="*/ 0 w 1447006"/>
              <a:gd name="connsiteY0" fmla="*/ 515938 h 721564"/>
              <a:gd name="connsiteX1" fmla="*/ 169068 w 1447006"/>
              <a:gd name="connsiteY1" fmla="*/ 640556 h 721564"/>
              <a:gd name="connsiteX2" fmla="*/ 443706 w 1447006"/>
              <a:gd name="connsiteY2" fmla="*/ 720726 h 721564"/>
              <a:gd name="connsiteX3" fmla="*/ 680243 w 1447006"/>
              <a:gd name="connsiteY3" fmla="*/ 677069 h 721564"/>
              <a:gd name="connsiteX4" fmla="*/ 863600 w 1447006"/>
              <a:gd name="connsiteY4" fmla="*/ 592138 h 721564"/>
              <a:gd name="connsiteX5" fmla="*/ 927100 w 1447006"/>
              <a:gd name="connsiteY5" fmla="*/ 477838 h 721564"/>
              <a:gd name="connsiteX6" fmla="*/ 863600 w 1447006"/>
              <a:gd name="connsiteY6" fmla="*/ 160338 h 721564"/>
              <a:gd name="connsiteX7" fmla="*/ 620713 w 1447006"/>
              <a:gd name="connsiteY7" fmla="*/ 103982 h 721564"/>
              <a:gd name="connsiteX8" fmla="*/ 522287 w 1447006"/>
              <a:gd name="connsiteY8" fmla="*/ 292101 h 721564"/>
              <a:gd name="connsiteX9" fmla="*/ 653256 w 1447006"/>
              <a:gd name="connsiteY9" fmla="*/ 446087 h 721564"/>
              <a:gd name="connsiteX10" fmla="*/ 840582 w 1447006"/>
              <a:gd name="connsiteY10" fmla="*/ 446882 h 721564"/>
              <a:gd name="connsiteX11" fmla="*/ 1016000 w 1447006"/>
              <a:gd name="connsiteY11" fmla="*/ 388938 h 721564"/>
              <a:gd name="connsiteX12" fmla="*/ 1185069 w 1447006"/>
              <a:gd name="connsiteY12" fmla="*/ 273845 h 721564"/>
              <a:gd name="connsiteX13" fmla="*/ 1447006 w 1447006"/>
              <a:gd name="connsiteY13" fmla="*/ 0 h 721564"/>
              <a:gd name="connsiteX0" fmla="*/ 0 w 1447006"/>
              <a:gd name="connsiteY0" fmla="*/ 515938 h 730659"/>
              <a:gd name="connsiteX1" fmla="*/ 169068 w 1447006"/>
              <a:gd name="connsiteY1" fmla="*/ 640556 h 730659"/>
              <a:gd name="connsiteX2" fmla="*/ 443706 w 1447006"/>
              <a:gd name="connsiteY2" fmla="*/ 720726 h 730659"/>
              <a:gd name="connsiteX3" fmla="*/ 682625 w 1447006"/>
              <a:gd name="connsiteY3" fmla="*/ 715169 h 730659"/>
              <a:gd name="connsiteX4" fmla="*/ 863600 w 1447006"/>
              <a:gd name="connsiteY4" fmla="*/ 592138 h 730659"/>
              <a:gd name="connsiteX5" fmla="*/ 927100 w 1447006"/>
              <a:gd name="connsiteY5" fmla="*/ 477838 h 730659"/>
              <a:gd name="connsiteX6" fmla="*/ 863600 w 1447006"/>
              <a:gd name="connsiteY6" fmla="*/ 160338 h 730659"/>
              <a:gd name="connsiteX7" fmla="*/ 620713 w 1447006"/>
              <a:gd name="connsiteY7" fmla="*/ 103982 h 730659"/>
              <a:gd name="connsiteX8" fmla="*/ 522287 w 1447006"/>
              <a:gd name="connsiteY8" fmla="*/ 292101 h 730659"/>
              <a:gd name="connsiteX9" fmla="*/ 653256 w 1447006"/>
              <a:gd name="connsiteY9" fmla="*/ 446087 h 730659"/>
              <a:gd name="connsiteX10" fmla="*/ 840582 w 1447006"/>
              <a:gd name="connsiteY10" fmla="*/ 446882 h 730659"/>
              <a:gd name="connsiteX11" fmla="*/ 1016000 w 1447006"/>
              <a:gd name="connsiteY11" fmla="*/ 388938 h 730659"/>
              <a:gd name="connsiteX12" fmla="*/ 1185069 w 1447006"/>
              <a:gd name="connsiteY12" fmla="*/ 273845 h 730659"/>
              <a:gd name="connsiteX13" fmla="*/ 1447006 w 1447006"/>
              <a:gd name="connsiteY13" fmla="*/ 0 h 730659"/>
              <a:gd name="connsiteX0" fmla="*/ 0 w 1447006"/>
              <a:gd name="connsiteY0" fmla="*/ 515938 h 730659"/>
              <a:gd name="connsiteX1" fmla="*/ 169068 w 1447006"/>
              <a:gd name="connsiteY1" fmla="*/ 640556 h 730659"/>
              <a:gd name="connsiteX2" fmla="*/ 443706 w 1447006"/>
              <a:gd name="connsiteY2" fmla="*/ 720726 h 730659"/>
              <a:gd name="connsiteX3" fmla="*/ 682625 w 1447006"/>
              <a:gd name="connsiteY3" fmla="*/ 715169 h 730659"/>
              <a:gd name="connsiteX4" fmla="*/ 863600 w 1447006"/>
              <a:gd name="connsiteY4" fmla="*/ 592138 h 730659"/>
              <a:gd name="connsiteX5" fmla="*/ 927100 w 1447006"/>
              <a:gd name="connsiteY5" fmla="*/ 477838 h 730659"/>
              <a:gd name="connsiteX6" fmla="*/ 863600 w 1447006"/>
              <a:gd name="connsiteY6" fmla="*/ 160338 h 730659"/>
              <a:gd name="connsiteX7" fmla="*/ 620713 w 1447006"/>
              <a:gd name="connsiteY7" fmla="*/ 103982 h 730659"/>
              <a:gd name="connsiteX8" fmla="*/ 522287 w 1447006"/>
              <a:gd name="connsiteY8" fmla="*/ 292101 h 730659"/>
              <a:gd name="connsiteX9" fmla="*/ 653256 w 1447006"/>
              <a:gd name="connsiteY9" fmla="*/ 446087 h 730659"/>
              <a:gd name="connsiteX10" fmla="*/ 840582 w 1447006"/>
              <a:gd name="connsiteY10" fmla="*/ 446882 h 730659"/>
              <a:gd name="connsiteX11" fmla="*/ 1016000 w 1447006"/>
              <a:gd name="connsiteY11" fmla="*/ 388938 h 730659"/>
              <a:gd name="connsiteX12" fmla="*/ 1185069 w 1447006"/>
              <a:gd name="connsiteY12" fmla="*/ 273845 h 730659"/>
              <a:gd name="connsiteX13" fmla="*/ 1447006 w 1447006"/>
              <a:gd name="connsiteY13" fmla="*/ 0 h 73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47006" h="730659">
                <a:moveTo>
                  <a:pt x="0" y="515938"/>
                </a:moveTo>
                <a:cubicBezTo>
                  <a:pt x="56355" y="579703"/>
                  <a:pt x="95117" y="606425"/>
                  <a:pt x="169068" y="640556"/>
                </a:cubicBezTo>
                <a:cubicBezTo>
                  <a:pt x="243019" y="674687"/>
                  <a:pt x="358113" y="708291"/>
                  <a:pt x="443706" y="720726"/>
                </a:cubicBezTo>
                <a:cubicBezTo>
                  <a:pt x="529299" y="733161"/>
                  <a:pt x="612643" y="736600"/>
                  <a:pt x="682625" y="715169"/>
                </a:cubicBezTo>
                <a:cubicBezTo>
                  <a:pt x="752607" y="693738"/>
                  <a:pt x="822854" y="631693"/>
                  <a:pt x="863600" y="592138"/>
                </a:cubicBezTo>
                <a:cubicBezTo>
                  <a:pt x="904346" y="552583"/>
                  <a:pt x="904747" y="544898"/>
                  <a:pt x="927100" y="477838"/>
                </a:cubicBezTo>
                <a:cubicBezTo>
                  <a:pt x="924246" y="423617"/>
                  <a:pt x="914664" y="222647"/>
                  <a:pt x="863600" y="160338"/>
                </a:cubicBezTo>
                <a:cubicBezTo>
                  <a:pt x="812536" y="98029"/>
                  <a:pt x="677598" y="82022"/>
                  <a:pt x="620713" y="103982"/>
                </a:cubicBezTo>
                <a:cubicBezTo>
                  <a:pt x="563828" y="125942"/>
                  <a:pt x="516863" y="235083"/>
                  <a:pt x="522287" y="292101"/>
                </a:cubicBezTo>
                <a:cubicBezTo>
                  <a:pt x="527711" y="349119"/>
                  <a:pt x="600207" y="420290"/>
                  <a:pt x="653256" y="446087"/>
                </a:cubicBezTo>
                <a:cubicBezTo>
                  <a:pt x="706305" y="471884"/>
                  <a:pt x="780125" y="456407"/>
                  <a:pt x="840582" y="446882"/>
                </a:cubicBezTo>
                <a:cubicBezTo>
                  <a:pt x="901039" y="437357"/>
                  <a:pt x="958586" y="417778"/>
                  <a:pt x="1016000" y="388938"/>
                </a:cubicBezTo>
                <a:cubicBezTo>
                  <a:pt x="1073415" y="360099"/>
                  <a:pt x="1113235" y="338668"/>
                  <a:pt x="1185069" y="273845"/>
                </a:cubicBezTo>
                <a:cubicBezTo>
                  <a:pt x="1256903" y="209022"/>
                  <a:pt x="1406789" y="44450"/>
                  <a:pt x="1447006" y="0"/>
                </a:cubicBezTo>
              </a:path>
            </a:pathLst>
          </a:custGeom>
          <a:noFill/>
          <a:ln>
            <a:solidFill>
              <a:schemeClr val="accent1">
                <a:lumMod val="50000"/>
              </a:schemeClr>
            </a:solidFill>
            <a:prstDash val="dash"/>
            <a:headEnd type="none"/>
            <a:tailEnd type="triangle"/>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0" y="2458988"/>
            <a:ext cx="12235543" cy="2369997"/>
          </a:xfrm>
          <a:custGeom>
            <a:avLst/>
            <a:gdLst>
              <a:gd name="connsiteX0" fmla="*/ 0 w 12235543"/>
              <a:gd name="connsiteY0" fmla="*/ 2102736 h 2270887"/>
              <a:gd name="connsiteX1" fmla="*/ 3106057 w 12235543"/>
              <a:gd name="connsiteY1" fmla="*/ 2059193 h 2270887"/>
              <a:gd name="connsiteX2" fmla="*/ 6125029 w 12235543"/>
              <a:gd name="connsiteY2" fmla="*/ 12679 h 2270887"/>
              <a:gd name="connsiteX3" fmla="*/ 9550400 w 12235543"/>
              <a:gd name="connsiteY3" fmla="*/ 1217364 h 2270887"/>
              <a:gd name="connsiteX4" fmla="*/ 12235543 w 12235543"/>
              <a:gd name="connsiteY4" fmla="*/ 1696336 h 2270887"/>
              <a:gd name="connsiteX0" fmla="*/ 0 w 12235543"/>
              <a:gd name="connsiteY0" fmla="*/ 2102736 h 2256581"/>
              <a:gd name="connsiteX1" fmla="*/ 3106057 w 12235543"/>
              <a:gd name="connsiteY1" fmla="*/ 2059193 h 2256581"/>
              <a:gd name="connsiteX2" fmla="*/ 6125029 w 12235543"/>
              <a:gd name="connsiteY2" fmla="*/ 12679 h 2256581"/>
              <a:gd name="connsiteX3" fmla="*/ 9550400 w 12235543"/>
              <a:gd name="connsiteY3" fmla="*/ 1217364 h 2256581"/>
              <a:gd name="connsiteX4" fmla="*/ 12235543 w 12235543"/>
              <a:gd name="connsiteY4" fmla="*/ 1696336 h 2256581"/>
              <a:gd name="connsiteX0" fmla="*/ 0 w 12235543"/>
              <a:gd name="connsiteY0" fmla="*/ 2102736 h 2214665"/>
              <a:gd name="connsiteX1" fmla="*/ 3106057 w 12235543"/>
              <a:gd name="connsiteY1" fmla="*/ 2059193 h 2214665"/>
              <a:gd name="connsiteX2" fmla="*/ 6125029 w 12235543"/>
              <a:gd name="connsiteY2" fmla="*/ 12679 h 2214665"/>
              <a:gd name="connsiteX3" fmla="*/ 9550400 w 12235543"/>
              <a:gd name="connsiteY3" fmla="*/ 1217364 h 2214665"/>
              <a:gd name="connsiteX4" fmla="*/ 12235543 w 12235543"/>
              <a:gd name="connsiteY4" fmla="*/ 1696336 h 2214665"/>
              <a:gd name="connsiteX0" fmla="*/ 0 w 12235543"/>
              <a:gd name="connsiteY0" fmla="*/ 2108671 h 2363514"/>
              <a:gd name="connsiteX1" fmla="*/ 2934607 w 12235543"/>
              <a:gd name="connsiteY1" fmla="*/ 2268328 h 2363514"/>
              <a:gd name="connsiteX2" fmla="*/ 6125029 w 12235543"/>
              <a:gd name="connsiteY2" fmla="*/ 18614 h 2363514"/>
              <a:gd name="connsiteX3" fmla="*/ 9550400 w 12235543"/>
              <a:gd name="connsiteY3" fmla="*/ 1223299 h 2363514"/>
              <a:gd name="connsiteX4" fmla="*/ 12235543 w 12235543"/>
              <a:gd name="connsiteY4" fmla="*/ 1702271 h 2363514"/>
              <a:gd name="connsiteX0" fmla="*/ 0 w 12235543"/>
              <a:gd name="connsiteY0" fmla="*/ 2102058 h 2200596"/>
              <a:gd name="connsiteX1" fmla="*/ 3436257 w 12235543"/>
              <a:gd name="connsiteY1" fmla="*/ 2033115 h 2200596"/>
              <a:gd name="connsiteX2" fmla="*/ 6125029 w 12235543"/>
              <a:gd name="connsiteY2" fmla="*/ 12001 h 2200596"/>
              <a:gd name="connsiteX3" fmla="*/ 9550400 w 12235543"/>
              <a:gd name="connsiteY3" fmla="*/ 1216686 h 2200596"/>
              <a:gd name="connsiteX4" fmla="*/ 12235543 w 12235543"/>
              <a:gd name="connsiteY4" fmla="*/ 1695658 h 2200596"/>
              <a:gd name="connsiteX0" fmla="*/ 0 w 12235543"/>
              <a:gd name="connsiteY0" fmla="*/ 2102058 h 2200596"/>
              <a:gd name="connsiteX1" fmla="*/ 3245757 w 12235543"/>
              <a:gd name="connsiteY1" fmla="*/ 2033115 h 2200596"/>
              <a:gd name="connsiteX2" fmla="*/ 6125029 w 12235543"/>
              <a:gd name="connsiteY2" fmla="*/ 12001 h 2200596"/>
              <a:gd name="connsiteX3" fmla="*/ 9550400 w 12235543"/>
              <a:gd name="connsiteY3" fmla="*/ 1216686 h 2200596"/>
              <a:gd name="connsiteX4" fmla="*/ 12235543 w 12235543"/>
              <a:gd name="connsiteY4" fmla="*/ 1695658 h 2200596"/>
              <a:gd name="connsiteX0" fmla="*/ 0 w 12235543"/>
              <a:gd name="connsiteY0" fmla="*/ 2102058 h 2387399"/>
              <a:gd name="connsiteX1" fmla="*/ 3245757 w 12235543"/>
              <a:gd name="connsiteY1" fmla="*/ 2033115 h 2387399"/>
              <a:gd name="connsiteX2" fmla="*/ 6125029 w 12235543"/>
              <a:gd name="connsiteY2" fmla="*/ 12001 h 2387399"/>
              <a:gd name="connsiteX3" fmla="*/ 9550400 w 12235543"/>
              <a:gd name="connsiteY3" fmla="*/ 1216686 h 2387399"/>
              <a:gd name="connsiteX4" fmla="*/ 12235543 w 12235543"/>
              <a:gd name="connsiteY4" fmla="*/ 1695658 h 2387399"/>
              <a:gd name="connsiteX0" fmla="*/ 0 w 12235543"/>
              <a:gd name="connsiteY0" fmla="*/ 2102058 h 2373557"/>
              <a:gd name="connsiteX1" fmla="*/ 3245757 w 12235543"/>
              <a:gd name="connsiteY1" fmla="*/ 2033115 h 2373557"/>
              <a:gd name="connsiteX2" fmla="*/ 6125029 w 12235543"/>
              <a:gd name="connsiteY2" fmla="*/ 12001 h 2373557"/>
              <a:gd name="connsiteX3" fmla="*/ 9550400 w 12235543"/>
              <a:gd name="connsiteY3" fmla="*/ 1216686 h 2373557"/>
              <a:gd name="connsiteX4" fmla="*/ 12235543 w 12235543"/>
              <a:gd name="connsiteY4" fmla="*/ 1695658 h 2373557"/>
              <a:gd name="connsiteX0" fmla="*/ 0 w 12235543"/>
              <a:gd name="connsiteY0" fmla="*/ 2099190 h 2370689"/>
              <a:gd name="connsiteX1" fmla="*/ 3245757 w 12235543"/>
              <a:gd name="connsiteY1" fmla="*/ 2030247 h 2370689"/>
              <a:gd name="connsiteX2" fmla="*/ 6125029 w 12235543"/>
              <a:gd name="connsiteY2" fmla="*/ 9133 h 2370689"/>
              <a:gd name="connsiteX3" fmla="*/ 9550400 w 12235543"/>
              <a:gd name="connsiteY3" fmla="*/ 1213818 h 2370689"/>
              <a:gd name="connsiteX4" fmla="*/ 12235543 w 12235543"/>
              <a:gd name="connsiteY4" fmla="*/ 1692790 h 2370689"/>
              <a:gd name="connsiteX0" fmla="*/ 0 w 12235543"/>
              <a:gd name="connsiteY0" fmla="*/ 2102859 h 2374358"/>
              <a:gd name="connsiteX1" fmla="*/ 3245757 w 12235543"/>
              <a:gd name="connsiteY1" fmla="*/ 2033916 h 2374358"/>
              <a:gd name="connsiteX2" fmla="*/ 6125029 w 12235543"/>
              <a:gd name="connsiteY2" fmla="*/ 12802 h 2374358"/>
              <a:gd name="connsiteX3" fmla="*/ 9550400 w 12235543"/>
              <a:gd name="connsiteY3" fmla="*/ 1217487 h 2374358"/>
              <a:gd name="connsiteX4" fmla="*/ 12235543 w 12235543"/>
              <a:gd name="connsiteY4" fmla="*/ 1696459 h 2374358"/>
              <a:gd name="connsiteX0" fmla="*/ 0 w 12235543"/>
              <a:gd name="connsiteY0" fmla="*/ 2098498 h 2369997"/>
              <a:gd name="connsiteX1" fmla="*/ 3245757 w 12235543"/>
              <a:gd name="connsiteY1" fmla="*/ 2029555 h 2369997"/>
              <a:gd name="connsiteX2" fmla="*/ 6125029 w 12235543"/>
              <a:gd name="connsiteY2" fmla="*/ 8441 h 2369997"/>
              <a:gd name="connsiteX3" fmla="*/ 9426575 w 12235543"/>
              <a:gd name="connsiteY3" fmla="*/ 1403626 h 2369997"/>
              <a:gd name="connsiteX4" fmla="*/ 12235543 w 12235543"/>
              <a:gd name="connsiteY4" fmla="*/ 1692098 h 2369997"/>
              <a:gd name="connsiteX0" fmla="*/ 0 w 12235543"/>
              <a:gd name="connsiteY0" fmla="*/ 2098498 h 2369997"/>
              <a:gd name="connsiteX1" fmla="*/ 3245757 w 12235543"/>
              <a:gd name="connsiteY1" fmla="*/ 2029555 h 2369997"/>
              <a:gd name="connsiteX2" fmla="*/ 6125029 w 12235543"/>
              <a:gd name="connsiteY2" fmla="*/ 8441 h 2369997"/>
              <a:gd name="connsiteX3" fmla="*/ 9426575 w 12235543"/>
              <a:gd name="connsiteY3" fmla="*/ 1403626 h 2369997"/>
              <a:gd name="connsiteX4" fmla="*/ 12235543 w 12235543"/>
              <a:gd name="connsiteY4" fmla="*/ 1692098 h 2369997"/>
              <a:gd name="connsiteX0" fmla="*/ 0 w 12235543"/>
              <a:gd name="connsiteY0" fmla="*/ 2098498 h 2369997"/>
              <a:gd name="connsiteX1" fmla="*/ 3245757 w 12235543"/>
              <a:gd name="connsiteY1" fmla="*/ 2029555 h 2369997"/>
              <a:gd name="connsiteX2" fmla="*/ 6125029 w 12235543"/>
              <a:gd name="connsiteY2" fmla="*/ 8441 h 2369997"/>
              <a:gd name="connsiteX3" fmla="*/ 9426575 w 12235543"/>
              <a:gd name="connsiteY3" fmla="*/ 1403626 h 2369997"/>
              <a:gd name="connsiteX4" fmla="*/ 12235543 w 12235543"/>
              <a:gd name="connsiteY4" fmla="*/ 1692098 h 2369997"/>
              <a:gd name="connsiteX0" fmla="*/ 0 w 12235543"/>
              <a:gd name="connsiteY0" fmla="*/ 2098498 h 2369997"/>
              <a:gd name="connsiteX1" fmla="*/ 3245757 w 12235543"/>
              <a:gd name="connsiteY1" fmla="*/ 2029555 h 2369997"/>
              <a:gd name="connsiteX2" fmla="*/ 6125029 w 12235543"/>
              <a:gd name="connsiteY2" fmla="*/ 8441 h 2369997"/>
              <a:gd name="connsiteX3" fmla="*/ 9426575 w 12235543"/>
              <a:gd name="connsiteY3" fmla="*/ 1403626 h 2369997"/>
              <a:gd name="connsiteX4" fmla="*/ 12235543 w 12235543"/>
              <a:gd name="connsiteY4" fmla="*/ 1692098 h 2369997"/>
              <a:gd name="connsiteX0" fmla="*/ 0 w 12235543"/>
              <a:gd name="connsiteY0" fmla="*/ 2098498 h 2369997"/>
              <a:gd name="connsiteX1" fmla="*/ 3245757 w 12235543"/>
              <a:gd name="connsiteY1" fmla="*/ 2029555 h 2369997"/>
              <a:gd name="connsiteX2" fmla="*/ 6125029 w 12235543"/>
              <a:gd name="connsiteY2" fmla="*/ 8441 h 2369997"/>
              <a:gd name="connsiteX3" fmla="*/ 9426575 w 12235543"/>
              <a:gd name="connsiteY3" fmla="*/ 1403626 h 2369997"/>
              <a:gd name="connsiteX4" fmla="*/ 12235543 w 12235543"/>
              <a:gd name="connsiteY4" fmla="*/ 1692098 h 2369997"/>
              <a:gd name="connsiteX0" fmla="*/ 0 w 12235543"/>
              <a:gd name="connsiteY0" fmla="*/ 2098498 h 2369997"/>
              <a:gd name="connsiteX1" fmla="*/ 3245757 w 12235543"/>
              <a:gd name="connsiteY1" fmla="*/ 2029555 h 2369997"/>
              <a:gd name="connsiteX2" fmla="*/ 6125029 w 12235543"/>
              <a:gd name="connsiteY2" fmla="*/ 8441 h 2369997"/>
              <a:gd name="connsiteX3" fmla="*/ 9426575 w 12235543"/>
              <a:gd name="connsiteY3" fmla="*/ 1403626 h 2369997"/>
              <a:gd name="connsiteX4" fmla="*/ 12235543 w 12235543"/>
              <a:gd name="connsiteY4" fmla="*/ 1692098 h 2369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5543" h="2369997">
                <a:moveTo>
                  <a:pt x="0" y="2098498"/>
                </a:moveTo>
                <a:cubicBezTo>
                  <a:pt x="1055309" y="2206448"/>
                  <a:pt x="2066169" y="2689048"/>
                  <a:pt x="3245757" y="2029555"/>
                </a:cubicBezTo>
                <a:cubicBezTo>
                  <a:pt x="4425345" y="1370062"/>
                  <a:pt x="5094893" y="112763"/>
                  <a:pt x="6125029" y="8441"/>
                </a:cubicBezTo>
                <a:cubicBezTo>
                  <a:pt x="7155165" y="-95881"/>
                  <a:pt x="7903331" y="789641"/>
                  <a:pt x="9426575" y="1403626"/>
                </a:cubicBezTo>
                <a:cubicBezTo>
                  <a:pt x="10949819" y="2017611"/>
                  <a:pt x="11518295" y="2013227"/>
                  <a:pt x="12235543" y="1692098"/>
                </a:cubicBezTo>
              </a:path>
            </a:pathLst>
          </a:custGeom>
          <a:noFill/>
          <a:ln>
            <a:solidFill>
              <a:schemeClr val="tx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 xmlns:a16="http://schemas.microsoft.com/office/drawing/2014/main" id="{FB565A2D-4B70-421A-AA82-176ABA10EE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450187">
            <a:off x="-4136886" y="2977073"/>
            <a:ext cx="6855716" cy="5996349"/>
          </a:xfrm>
          <a:prstGeom prst="rect">
            <a:avLst/>
          </a:prstGeom>
        </p:spPr>
      </p:pic>
      <p:pic>
        <p:nvPicPr>
          <p:cNvPr id="12" name="图片 11">
            <a:extLst>
              <a:ext uri="{FF2B5EF4-FFF2-40B4-BE49-F238E27FC236}">
                <a16:creationId xmlns="" xmlns:a16="http://schemas.microsoft.com/office/drawing/2014/main" id="{A35CF588-D099-41CE-96B9-64044F529E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flipH="1">
            <a:off x="9221341" y="-1447502"/>
            <a:ext cx="6855716" cy="5996349"/>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379" y="0"/>
            <a:ext cx="1269841" cy="2260317"/>
          </a:xfrm>
          <a:prstGeom prst="rect">
            <a:avLst/>
          </a:prstGeom>
          <a:effectLst>
            <a:outerShdw blurRad="50800" dist="38100" dir="2700000" algn="tl" rotWithShape="0">
              <a:prstClr val="black">
                <a:alpha val="40000"/>
              </a:prstClr>
            </a:outerShdw>
          </a:effectLst>
        </p:spPr>
      </p:pic>
      <p:cxnSp>
        <p:nvCxnSpPr>
          <p:cNvPr id="14" name="Straight Connector 9"/>
          <p:cNvCxnSpPr/>
          <p:nvPr/>
        </p:nvCxnSpPr>
        <p:spPr>
          <a:xfrm flipV="1">
            <a:off x="1507038" y="981075"/>
            <a:ext cx="3134812" cy="3587"/>
          </a:xfrm>
          <a:prstGeom prst="line">
            <a:avLst/>
          </a:prstGeom>
          <a:ln w="25400" cmpd="sng">
            <a:solidFill>
              <a:schemeClr val="accent1">
                <a:lumMod val="75000"/>
              </a:schemeClr>
            </a:solidFill>
            <a:prstDash val="sysDot"/>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xmlns="" id="{DE45C898-5E71-46B3-B671-EBFD8F85BCC4}"/>
              </a:ext>
            </a:extLst>
          </p:cNvPr>
          <p:cNvSpPr txBox="1"/>
          <p:nvPr/>
        </p:nvSpPr>
        <p:spPr>
          <a:xfrm>
            <a:off x="1507038" y="500329"/>
            <a:ext cx="3866627"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smtClean="0">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Introduction</a:t>
            </a:r>
            <a:endParaRPr lang="zh-CN" altLang="en-US" sz="3200" b="1" dirty="0">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sp>
        <p:nvSpPr>
          <p:cNvPr id="16" name="文本框 15">
            <a:extLst>
              <a:ext uri="{FF2B5EF4-FFF2-40B4-BE49-F238E27FC236}">
                <a16:creationId xmlns:a16="http://schemas.microsoft.com/office/drawing/2014/main" xmlns="" id="{DE45C898-5E71-46B3-B671-EBFD8F85BCC4}"/>
              </a:ext>
            </a:extLst>
          </p:cNvPr>
          <p:cNvSpPr txBox="1"/>
          <p:nvPr/>
        </p:nvSpPr>
        <p:spPr>
          <a:xfrm>
            <a:off x="2040366" y="1033787"/>
            <a:ext cx="2804152" cy="46166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2400" dirty="0" smtClean="0">
                <a:ln w="0"/>
                <a:effectLst>
                  <a:outerShdw blurRad="38100" dist="19050" dir="2700000" algn="tl" rotWithShape="0">
                    <a:schemeClr val="dk1">
                      <a:alpha val="40000"/>
                    </a:schemeClr>
                  </a:outerShdw>
                </a:effectLst>
                <a:latin typeface="Book Antiqua" panose="02040602050305030304" pitchFamily="18" charset="0"/>
              </a:rPr>
              <a:t>Requirements</a:t>
            </a:r>
            <a:endParaRPr lang="zh-CN" altLang="en-US" sz="3200" dirty="0">
              <a:ln w="0"/>
              <a:effectLst>
                <a:outerShdw blurRad="38100" dist="19050" dir="2700000" algn="tl" rotWithShape="0">
                  <a:schemeClr val="dk1">
                    <a:alpha val="40000"/>
                  </a:scheme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pic>
        <p:nvPicPr>
          <p:cNvPr id="17" name="图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7656" y="4352038"/>
            <a:ext cx="962025" cy="857250"/>
          </a:xfrm>
          <a:prstGeom prst="rect">
            <a:avLst/>
          </a:prstGeom>
        </p:spPr>
      </p:pic>
      <p:sp>
        <p:nvSpPr>
          <p:cNvPr id="18" name="矩形 17"/>
          <p:cNvSpPr/>
          <p:nvPr/>
        </p:nvSpPr>
        <p:spPr>
          <a:xfrm>
            <a:off x="364569" y="3076149"/>
            <a:ext cx="3668198" cy="1077218"/>
          </a:xfrm>
          <a:prstGeom prst="rect">
            <a:avLst/>
          </a:prstGeom>
          <a:noFill/>
        </p:spPr>
        <p:txBody>
          <a:bodyPr wrap="square">
            <a:spAutoFit/>
          </a:bodyPr>
          <a:lstStyle/>
          <a:p>
            <a:pPr algn="ctr"/>
            <a:r>
              <a:rPr lang="en-US" altLang="zh-CN" sz="3200" b="1" dirty="0" smtClean="0">
                <a:ln w="0"/>
                <a:solidFill>
                  <a:srgbClr val="FDA94D"/>
                </a:solidFill>
                <a:effectLst>
                  <a:outerShdw blurRad="38100" dist="25400" dir="5400000" algn="ctr" rotWithShape="0">
                    <a:srgbClr val="6E747A">
                      <a:alpha val="43000"/>
                    </a:srgbClr>
                  </a:outerShdw>
                </a:effectLst>
                <a:latin typeface="Book Antiqua" panose="02040602050305030304" pitchFamily="18" charset="0"/>
              </a:rPr>
              <a:t>Encourage Players to Find Birds</a:t>
            </a:r>
            <a:endParaRPr lang="en-US" altLang="zh-CN" sz="3200" b="1" dirty="0">
              <a:ln w="0"/>
              <a:solidFill>
                <a:srgbClr val="FDA94D"/>
              </a:solidFill>
              <a:effectLst>
                <a:outerShdw blurRad="38100" dist="25400" dir="5400000" algn="ctr" rotWithShape="0">
                  <a:srgbClr val="6E747A">
                    <a:alpha val="43000"/>
                  </a:srgbClr>
                </a:outerShdw>
              </a:effectLst>
              <a:latin typeface="Book Antiqua" panose="02040602050305030304" pitchFamily="18" charset="0"/>
            </a:endParaRPr>
          </a:p>
        </p:txBody>
      </p:sp>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4408" y="4690196"/>
            <a:ext cx="657882" cy="657882"/>
          </a:xfrm>
          <a:prstGeom prst="rect">
            <a:avLst/>
          </a:prstGeom>
        </p:spPr>
      </p:pic>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9036" y="3614758"/>
            <a:ext cx="657882" cy="657882"/>
          </a:xfrm>
          <a:prstGeom prst="rect">
            <a:avLst/>
          </a:prstGeom>
        </p:spPr>
      </p:pic>
      <p:pic>
        <p:nvPicPr>
          <p:cNvPr id="26" name="图片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5439" y="5235822"/>
            <a:ext cx="1892857" cy="1622178"/>
          </a:xfrm>
          <a:prstGeom prst="rect">
            <a:avLst/>
          </a:prstGeom>
        </p:spPr>
      </p:pic>
      <p:pic>
        <p:nvPicPr>
          <p:cNvPr id="30" name="图片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9026" y="1965298"/>
            <a:ext cx="962025" cy="857250"/>
          </a:xfrm>
          <a:prstGeom prst="rect">
            <a:avLst/>
          </a:prstGeom>
        </p:spPr>
      </p:pic>
      <p:sp>
        <p:nvSpPr>
          <p:cNvPr id="31" name="矩形 30"/>
          <p:cNvSpPr/>
          <p:nvPr/>
        </p:nvSpPr>
        <p:spPr>
          <a:xfrm>
            <a:off x="4006640" y="1115818"/>
            <a:ext cx="4466796" cy="1077218"/>
          </a:xfrm>
          <a:prstGeom prst="rect">
            <a:avLst/>
          </a:prstGeom>
          <a:noFill/>
        </p:spPr>
        <p:txBody>
          <a:bodyPr wrap="square">
            <a:spAutoFit/>
          </a:bodyPr>
          <a:lstStyle/>
          <a:p>
            <a:pPr algn="ctr"/>
            <a:r>
              <a:rPr lang="en-US" altLang="zh-CN" sz="3200" b="1" dirty="0" smtClean="0">
                <a:ln w="0"/>
                <a:solidFill>
                  <a:srgbClr val="FDA94D"/>
                </a:solidFill>
                <a:effectLst>
                  <a:outerShdw blurRad="38100" dist="25400" dir="5400000" algn="ctr" rotWithShape="0">
                    <a:srgbClr val="6E747A">
                      <a:alpha val="43000"/>
                    </a:srgbClr>
                  </a:outerShdw>
                </a:effectLst>
                <a:latin typeface="Book Antiqua" panose="02040602050305030304" pitchFamily="18" charset="0"/>
              </a:rPr>
              <a:t>Recognize Bird</a:t>
            </a:r>
          </a:p>
          <a:p>
            <a:pPr algn="ctr"/>
            <a:r>
              <a:rPr lang="en-US" altLang="zh-CN" sz="3200" b="1" dirty="0" smtClean="0">
                <a:ln w="0"/>
                <a:solidFill>
                  <a:srgbClr val="FDA94D"/>
                </a:solidFill>
                <a:effectLst>
                  <a:outerShdw blurRad="38100" dist="25400" dir="5400000" algn="ctr" rotWithShape="0">
                    <a:srgbClr val="6E747A">
                      <a:alpha val="43000"/>
                    </a:srgbClr>
                  </a:outerShdw>
                </a:effectLst>
                <a:latin typeface="Book Antiqua" panose="02040602050305030304" pitchFamily="18" charset="0"/>
              </a:rPr>
              <a:t>Species from Birdsong</a:t>
            </a:r>
            <a:endParaRPr lang="en-US" altLang="zh-CN" sz="3200" b="1" dirty="0">
              <a:ln w="0"/>
              <a:solidFill>
                <a:srgbClr val="FDA94D"/>
              </a:solidFill>
              <a:effectLst>
                <a:outerShdw blurRad="38100" dist="25400" dir="5400000" algn="ctr" rotWithShape="0">
                  <a:srgbClr val="6E747A">
                    <a:alpha val="43000"/>
                  </a:srgbClr>
                </a:outerShdw>
              </a:effectLst>
              <a:latin typeface="Book Antiqua" panose="02040602050305030304" pitchFamily="18" charset="0"/>
            </a:endParaRPr>
          </a:p>
        </p:txBody>
      </p:sp>
      <p:pic>
        <p:nvPicPr>
          <p:cNvPr id="2" name="图片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59026" y="104547"/>
            <a:ext cx="1028962" cy="1028962"/>
          </a:xfrm>
          <a:prstGeom prst="rect">
            <a:avLst/>
          </a:prstGeom>
        </p:spPr>
      </p:pic>
      <p:sp>
        <p:nvSpPr>
          <p:cNvPr id="21" name="矩形 20"/>
          <p:cNvSpPr/>
          <p:nvPr/>
        </p:nvSpPr>
        <p:spPr>
          <a:xfrm>
            <a:off x="6902399" y="205846"/>
            <a:ext cx="4345538" cy="923330"/>
          </a:xfrm>
          <a:prstGeom prst="rect">
            <a:avLst/>
          </a:prstGeom>
        </p:spPr>
        <p:txBody>
          <a:bodyPr wrap="square">
            <a:spAutoFit/>
          </a:bodyPr>
          <a:lstStyle/>
          <a:p>
            <a:pPr marL="285750" indent="-285750">
              <a:buFont typeface="Arial" panose="020B0604020202020204" pitchFamily="34" charset="0"/>
              <a:buChar char="•"/>
            </a:pPr>
            <a:r>
              <a:rPr lang="en-US" altLang="zh-CN" dirty="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Machine </a:t>
            </a: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Learning</a:t>
            </a:r>
          </a:p>
          <a:p>
            <a:pPr marL="285750" indent="-285750">
              <a:buFont typeface="Arial" panose="020B0604020202020204" pitchFamily="34" charset="0"/>
              <a:buChar char="•"/>
            </a:pP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CNN (</a:t>
            </a:r>
            <a:r>
              <a:rPr lang="en-US" altLang="zh-CN" dirty="0" err="1"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ResNet</a:t>
            </a: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a:t>
            </a:r>
          </a:p>
          <a:p>
            <a:pPr marL="285750" indent="-285750">
              <a:buFont typeface="Arial" panose="020B0604020202020204" pitchFamily="34" charset="0"/>
              <a:buChar char="•"/>
            </a:pP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To Make </a:t>
            </a:r>
            <a:r>
              <a:rPr lang="en-US" altLang="zh-CN" dirty="0" err="1"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BirdMap</a:t>
            </a: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 </a:t>
            </a:r>
            <a:endParaRPr lang="en-US" altLang="zh-CN" dirty="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ndParaRPr>
          </a:p>
        </p:txBody>
      </p:sp>
      <p:pic>
        <p:nvPicPr>
          <p:cNvPr id="22"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6644" y="3844015"/>
            <a:ext cx="962025" cy="857250"/>
          </a:xfrm>
          <a:prstGeom prst="rect">
            <a:avLst/>
          </a:prstGeom>
        </p:spPr>
      </p:pic>
      <p:sp>
        <p:nvSpPr>
          <p:cNvPr id="27" name="矩形 26"/>
          <p:cNvSpPr/>
          <p:nvPr/>
        </p:nvSpPr>
        <p:spPr>
          <a:xfrm>
            <a:off x="8504760" y="3259240"/>
            <a:ext cx="4466796" cy="584775"/>
          </a:xfrm>
          <a:prstGeom prst="rect">
            <a:avLst/>
          </a:prstGeom>
          <a:noFill/>
        </p:spPr>
        <p:txBody>
          <a:bodyPr wrap="square">
            <a:spAutoFit/>
          </a:bodyPr>
          <a:lstStyle/>
          <a:p>
            <a:pPr algn="ctr"/>
            <a:r>
              <a:rPr lang="en-US" altLang="zh-CN" sz="3200" b="1" dirty="0" smtClean="0">
                <a:ln w="0"/>
                <a:solidFill>
                  <a:srgbClr val="FDA94D"/>
                </a:solidFill>
                <a:effectLst>
                  <a:outerShdw blurRad="38100" dist="25400" dir="5400000" algn="ctr" rotWithShape="0">
                    <a:srgbClr val="6E747A">
                      <a:alpha val="43000"/>
                    </a:srgbClr>
                  </a:outerShdw>
                </a:effectLst>
                <a:latin typeface="Book Antiqua" panose="02040602050305030304" pitchFamily="18" charset="0"/>
              </a:rPr>
              <a:t>Entertainment</a:t>
            </a:r>
            <a:endParaRPr lang="en-US" altLang="zh-CN" sz="3200" b="1" dirty="0">
              <a:ln w="0"/>
              <a:solidFill>
                <a:srgbClr val="FDA94D"/>
              </a:solidFill>
              <a:effectLst>
                <a:outerShdw blurRad="38100" dist="25400" dir="5400000" algn="ctr" rotWithShape="0">
                  <a:srgbClr val="6E747A">
                    <a:alpha val="43000"/>
                  </a:srgbClr>
                </a:outerShdw>
              </a:effectLst>
              <a:latin typeface="Book Antiqua" panose="02040602050305030304" pitchFamily="18" charset="0"/>
            </a:endParaRPr>
          </a:p>
        </p:txBody>
      </p:sp>
      <p:pic>
        <p:nvPicPr>
          <p:cNvPr id="3" name="图片 2"/>
          <p:cNvPicPr>
            <a:picLocks noChangeAspect="1"/>
          </p:cNvPicPr>
          <p:nvPr/>
        </p:nvPicPr>
        <p:blipFill>
          <a:blip r:embed="rId10"/>
          <a:stretch>
            <a:fillRect/>
          </a:stretch>
        </p:blipFill>
        <p:spPr>
          <a:xfrm>
            <a:off x="9456555" y="83174"/>
            <a:ext cx="2655574" cy="13103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8" name="矩形 27"/>
          <p:cNvSpPr/>
          <p:nvPr/>
        </p:nvSpPr>
        <p:spPr>
          <a:xfrm>
            <a:off x="9287994" y="4795945"/>
            <a:ext cx="4345538" cy="2308324"/>
          </a:xfrm>
          <a:prstGeom prst="rect">
            <a:avLst/>
          </a:prstGeom>
        </p:spPr>
        <p:txBody>
          <a:bodyPr wrap="square">
            <a:spAutoFit/>
          </a:bodyPr>
          <a:lstStyle/>
          <a:p>
            <a:pPr marL="285750" indent="-285750">
              <a:buFont typeface="Arial" panose="020B0604020202020204" pitchFamily="34" charset="0"/>
              <a:buChar char="•"/>
            </a:pP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Bird Puzzles.</a:t>
            </a:r>
          </a:p>
          <a:p>
            <a:pPr marL="285750" indent="-285750">
              <a:buFont typeface="Arial" panose="020B0604020202020204" pitchFamily="34" charset="0"/>
              <a:buChar char="•"/>
            </a:pP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Bird Egg.</a:t>
            </a:r>
          </a:p>
          <a:p>
            <a:pPr marL="285750" indent="-285750">
              <a:buFont typeface="Arial" panose="020B0604020202020204" pitchFamily="34" charset="0"/>
              <a:buChar char="•"/>
            </a:pP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Bird Baby/Pet.</a:t>
            </a:r>
          </a:p>
          <a:p>
            <a:pPr marL="285750" indent="-285750">
              <a:buFont typeface="Arial" panose="020B0604020202020204" pitchFamily="34" charset="0"/>
              <a:buChar char="•"/>
            </a:pP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Bird Toys.</a:t>
            </a:r>
          </a:p>
          <a:p>
            <a:pPr marL="285750" indent="-285750">
              <a:buFont typeface="Arial" panose="020B0604020202020204" pitchFamily="34" charset="0"/>
              <a:buChar char="•"/>
            </a:pP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Bird Foods.</a:t>
            </a:r>
          </a:p>
          <a:p>
            <a:pPr marL="285750" indent="-285750">
              <a:buFont typeface="Arial" panose="020B0604020202020204" pitchFamily="34" charset="0"/>
              <a:buChar char="•"/>
            </a:pP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Bird Pet on Travel.</a:t>
            </a:r>
          </a:p>
          <a:p>
            <a:pPr marL="285750" indent="-285750">
              <a:buFont typeface="Arial" panose="020B0604020202020204" pitchFamily="34" charset="0"/>
              <a:buChar char="•"/>
            </a:pP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Blueprint of building.</a:t>
            </a:r>
          </a:p>
          <a:p>
            <a:pPr marL="285750" indent="-285750">
              <a:buFont typeface="Arial" panose="020B0604020202020204" pitchFamily="34" charset="0"/>
              <a:buChar char="•"/>
            </a:pPr>
            <a:endPar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ndParaRPr>
          </a:p>
        </p:txBody>
      </p:sp>
    </p:spTree>
    <p:extLst>
      <p:ext uri="{BB962C8B-B14F-4D97-AF65-F5344CB8AC3E}">
        <p14:creationId xmlns:p14="http://schemas.microsoft.com/office/powerpoint/2010/main" val="18469013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 presetClass="entr" presetSubtype="1"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0-#ppt_h/2"/>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outVertical)">
                                      <p:cBhvr>
                                        <p:cTn id="17" dur="500"/>
                                        <p:tgtEl>
                                          <p:spTgt spid="14"/>
                                        </p:tgtEl>
                                      </p:cBhvr>
                                    </p:animEffect>
                                  </p:childTnLst>
                                </p:cTn>
                              </p:par>
                              <p:par>
                                <p:cTn id="18" presetID="42" presetClass="entr" presetSubtype="0" fill="hold" grpId="0" nodeType="withEffect">
                                  <p:stCondLst>
                                    <p:cond delay="5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300"/>
                                        <p:tgtEl>
                                          <p:spTgt spid="15"/>
                                        </p:tgtEl>
                                      </p:cBhvr>
                                    </p:animEffect>
                                    <p:anim calcmode="lin" valueType="num">
                                      <p:cBhvr>
                                        <p:cTn id="21" dur="300" fill="hold"/>
                                        <p:tgtEl>
                                          <p:spTgt spid="15"/>
                                        </p:tgtEl>
                                        <p:attrNameLst>
                                          <p:attrName>ppt_x</p:attrName>
                                        </p:attrNameLst>
                                      </p:cBhvr>
                                      <p:tavLst>
                                        <p:tav tm="0">
                                          <p:val>
                                            <p:strVal val="#ppt_x"/>
                                          </p:val>
                                        </p:tav>
                                        <p:tav tm="100000">
                                          <p:val>
                                            <p:strVal val="#ppt_x"/>
                                          </p:val>
                                        </p:tav>
                                      </p:tavLst>
                                    </p:anim>
                                    <p:anim calcmode="lin" valueType="num">
                                      <p:cBhvr>
                                        <p:cTn id="22" dur="300" fill="hold"/>
                                        <p:tgtEl>
                                          <p:spTgt spid="15"/>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5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300"/>
                                        <p:tgtEl>
                                          <p:spTgt spid="16"/>
                                        </p:tgtEl>
                                      </p:cBhvr>
                                    </p:animEffect>
                                    <p:anim calcmode="lin" valueType="num">
                                      <p:cBhvr>
                                        <p:cTn id="26" dur="300" fill="hold"/>
                                        <p:tgtEl>
                                          <p:spTgt spid="16"/>
                                        </p:tgtEl>
                                        <p:attrNameLst>
                                          <p:attrName>ppt_x</p:attrName>
                                        </p:attrNameLst>
                                      </p:cBhvr>
                                      <p:tavLst>
                                        <p:tav tm="0">
                                          <p:val>
                                            <p:strVal val="#ppt_x"/>
                                          </p:val>
                                        </p:tav>
                                        <p:tav tm="100000">
                                          <p:val>
                                            <p:strVal val="#ppt_x"/>
                                          </p:val>
                                        </p:tav>
                                      </p:tavLst>
                                    </p:anim>
                                    <p:anim calcmode="lin" valueType="num">
                                      <p:cBhvr>
                                        <p:cTn id="27" dur="3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800"/>
                            </p:stCondLst>
                            <p:childTnLst>
                              <p:par>
                                <p:cTn id="29" presetID="21" presetClass="entr" presetSubtype="1"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heel(1)">
                                      <p:cBhvr>
                                        <p:cTn id="31" dur="500"/>
                                        <p:tgtEl>
                                          <p:spTgt spid="17"/>
                                        </p:tgtEl>
                                      </p:cBhvr>
                                    </p:animEffect>
                                  </p:childTnLst>
                                </p:cTn>
                              </p:par>
                            </p:childTnLst>
                          </p:cTn>
                        </p:par>
                        <p:par>
                          <p:cTn id="32" fill="hold">
                            <p:stCondLst>
                              <p:cond delay="1300"/>
                            </p:stCondLst>
                            <p:childTnLst>
                              <p:par>
                                <p:cTn id="33" presetID="42"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anim calcmode="lin" valueType="num">
                                      <p:cBhvr>
                                        <p:cTn id="36" dur="500" fill="hold"/>
                                        <p:tgtEl>
                                          <p:spTgt spid="18"/>
                                        </p:tgtEl>
                                        <p:attrNameLst>
                                          <p:attrName>ppt_x</p:attrName>
                                        </p:attrNameLst>
                                      </p:cBhvr>
                                      <p:tavLst>
                                        <p:tav tm="0">
                                          <p:val>
                                            <p:strVal val="#ppt_x"/>
                                          </p:val>
                                        </p:tav>
                                        <p:tav tm="100000">
                                          <p:val>
                                            <p:strVal val="#ppt_x"/>
                                          </p:val>
                                        </p:tav>
                                      </p:tavLst>
                                    </p:anim>
                                    <p:anim calcmode="lin" valueType="num">
                                      <p:cBhvr>
                                        <p:cTn id="37"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fill="hold"/>
                                        <p:tgtEl>
                                          <p:spTgt spid="26"/>
                                        </p:tgtEl>
                                        <p:attrNameLst>
                                          <p:attrName>ppt_x</p:attrName>
                                        </p:attrNameLst>
                                      </p:cBhvr>
                                      <p:tavLst>
                                        <p:tav tm="0">
                                          <p:val>
                                            <p:strVal val="#ppt_x"/>
                                          </p:val>
                                        </p:tav>
                                        <p:tav tm="100000">
                                          <p:val>
                                            <p:strVal val="#ppt_x"/>
                                          </p:val>
                                        </p:tav>
                                      </p:tavLst>
                                    </p:anim>
                                    <p:anim calcmode="lin" valueType="num">
                                      <p:cBhvr additive="base">
                                        <p:cTn id="4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left)">
                                      <p:cBhvr>
                                        <p:cTn id="48" dur="200"/>
                                        <p:tgtEl>
                                          <p:spTgt spid="29"/>
                                        </p:tgtEl>
                                      </p:cBhvr>
                                    </p:animEffect>
                                  </p:childTnLst>
                                </p:cTn>
                              </p:par>
                            </p:childTnLst>
                          </p:cTn>
                        </p:par>
                        <p:par>
                          <p:cTn id="49" fill="hold">
                            <p:stCondLst>
                              <p:cond delay="200"/>
                            </p:stCondLst>
                            <p:childTnLst>
                              <p:par>
                                <p:cTn id="50" presetID="42" presetClass="entr" presetSubtype="0" fill="hold"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anim calcmode="lin" valueType="num">
                                      <p:cBhvr>
                                        <p:cTn id="53" dur="500" fill="hold"/>
                                        <p:tgtEl>
                                          <p:spTgt spid="23"/>
                                        </p:tgtEl>
                                        <p:attrNameLst>
                                          <p:attrName>ppt_x</p:attrName>
                                        </p:attrNameLst>
                                      </p:cBhvr>
                                      <p:tavLst>
                                        <p:tav tm="0">
                                          <p:val>
                                            <p:strVal val="#ppt_x"/>
                                          </p:val>
                                        </p:tav>
                                        <p:tav tm="100000">
                                          <p:val>
                                            <p:strVal val="#ppt_x"/>
                                          </p:val>
                                        </p:tav>
                                      </p:tavLst>
                                    </p:anim>
                                    <p:anim calcmode="lin" valueType="num">
                                      <p:cBhvr>
                                        <p:cTn id="5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7"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100"/>
                                        <p:tgtEl>
                                          <p:spTgt spid="25"/>
                                        </p:tgtEl>
                                      </p:cBhvr>
                                    </p:animEffect>
                                    <p:anim calcmode="lin" valueType="num">
                                      <p:cBhvr>
                                        <p:cTn id="60" dur="100" fill="hold"/>
                                        <p:tgtEl>
                                          <p:spTgt spid="25"/>
                                        </p:tgtEl>
                                        <p:attrNameLst>
                                          <p:attrName>ppt_x</p:attrName>
                                        </p:attrNameLst>
                                      </p:cBhvr>
                                      <p:tavLst>
                                        <p:tav tm="0">
                                          <p:val>
                                            <p:strVal val="#ppt_x"/>
                                          </p:val>
                                        </p:tav>
                                        <p:tav tm="100000">
                                          <p:val>
                                            <p:strVal val="#ppt_x"/>
                                          </p:val>
                                        </p:tav>
                                      </p:tavLst>
                                    </p:anim>
                                    <p:anim calcmode="lin" valueType="num">
                                      <p:cBhvr>
                                        <p:cTn id="61" dur="100" fill="hold"/>
                                        <p:tgtEl>
                                          <p:spTgt spid="25"/>
                                        </p:tgtEl>
                                        <p:attrNameLst>
                                          <p:attrName>ppt_y</p:attrName>
                                        </p:attrNameLst>
                                      </p:cBhvr>
                                      <p:tavLst>
                                        <p:tav tm="0">
                                          <p:val>
                                            <p:strVal val="#ppt_y-.1"/>
                                          </p:val>
                                        </p:tav>
                                        <p:tav tm="100000">
                                          <p:val>
                                            <p:strVal val="#ppt_y"/>
                                          </p:val>
                                        </p:tav>
                                      </p:tavLst>
                                    </p:anim>
                                  </p:childTnLst>
                                </p:cTn>
                              </p:par>
                            </p:childTnLst>
                          </p:cTn>
                        </p:par>
                        <p:par>
                          <p:cTn id="62" fill="hold">
                            <p:stCondLst>
                              <p:cond delay="100"/>
                            </p:stCondLst>
                            <p:childTnLst>
                              <p:par>
                                <p:cTn id="63" presetID="47" presetClass="entr" presetSubtype="0" fill="hold"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100"/>
                                        <p:tgtEl>
                                          <p:spTgt spid="20"/>
                                        </p:tgtEl>
                                      </p:cBhvr>
                                    </p:animEffect>
                                    <p:anim calcmode="lin" valueType="num">
                                      <p:cBhvr>
                                        <p:cTn id="66" dur="100" fill="hold"/>
                                        <p:tgtEl>
                                          <p:spTgt spid="20"/>
                                        </p:tgtEl>
                                        <p:attrNameLst>
                                          <p:attrName>ppt_x</p:attrName>
                                        </p:attrNameLst>
                                      </p:cBhvr>
                                      <p:tavLst>
                                        <p:tav tm="0">
                                          <p:val>
                                            <p:strVal val="#ppt_x"/>
                                          </p:val>
                                        </p:tav>
                                        <p:tav tm="100000">
                                          <p:val>
                                            <p:strVal val="#ppt_x"/>
                                          </p:val>
                                        </p:tav>
                                      </p:tavLst>
                                    </p:anim>
                                    <p:anim calcmode="lin" valueType="num">
                                      <p:cBhvr>
                                        <p:cTn id="67" dur="100" fill="hold"/>
                                        <p:tgtEl>
                                          <p:spTgt spid="20"/>
                                        </p:tgtEl>
                                        <p:attrNameLst>
                                          <p:attrName>ppt_y</p:attrName>
                                        </p:attrNameLst>
                                      </p:cBhvr>
                                      <p:tavLst>
                                        <p:tav tm="0">
                                          <p:val>
                                            <p:strVal val="#ppt_y-.1"/>
                                          </p:val>
                                        </p:tav>
                                        <p:tav tm="100000">
                                          <p:val>
                                            <p:strVal val="#ppt_y"/>
                                          </p:val>
                                        </p:tav>
                                      </p:tavLst>
                                    </p:anim>
                                  </p:childTnLst>
                                </p:cTn>
                              </p:par>
                            </p:childTnLst>
                          </p:cTn>
                        </p:par>
                        <p:par>
                          <p:cTn id="68" fill="hold">
                            <p:stCondLst>
                              <p:cond delay="200"/>
                            </p:stCondLst>
                            <p:childTnLst>
                              <p:par>
                                <p:cTn id="69" presetID="47" presetClass="entr" presetSubtype="0" fill="hold"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100"/>
                                        <p:tgtEl>
                                          <p:spTgt spid="24"/>
                                        </p:tgtEl>
                                      </p:cBhvr>
                                    </p:animEffect>
                                    <p:anim calcmode="lin" valueType="num">
                                      <p:cBhvr>
                                        <p:cTn id="72" dur="100" fill="hold"/>
                                        <p:tgtEl>
                                          <p:spTgt spid="24"/>
                                        </p:tgtEl>
                                        <p:attrNameLst>
                                          <p:attrName>ppt_x</p:attrName>
                                        </p:attrNameLst>
                                      </p:cBhvr>
                                      <p:tavLst>
                                        <p:tav tm="0">
                                          <p:val>
                                            <p:strVal val="#ppt_x"/>
                                          </p:val>
                                        </p:tav>
                                        <p:tav tm="100000">
                                          <p:val>
                                            <p:strVal val="#ppt_x"/>
                                          </p:val>
                                        </p:tav>
                                      </p:tavLst>
                                    </p:anim>
                                    <p:anim calcmode="lin" valueType="num">
                                      <p:cBhvr>
                                        <p:cTn id="73" dur="1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1" presetClass="entr" presetSubtype="1" fill="hold" nodeType="click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heel(1)">
                                      <p:cBhvr>
                                        <p:cTn id="78" dur="500"/>
                                        <p:tgtEl>
                                          <p:spTgt spid="30"/>
                                        </p:tgtEl>
                                      </p:cBhvr>
                                    </p:animEffect>
                                  </p:childTnLst>
                                </p:cTn>
                              </p:par>
                            </p:childTnLst>
                          </p:cTn>
                        </p:par>
                        <p:par>
                          <p:cTn id="79" fill="hold">
                            <p:stCondLst>
                              <p:cond delay="500"/>
                            </p:stCondLst>
                            <p:childTnLst>
                              <p:par>
                                <p:cTn id="80" presetID="42" presetClass="entr" presetSubtype="0"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anim calcmode="lin" valueType="num">
                                      <p:cBhvr>
                                        <p:cTn id="83" dur="500" fill="hold"/>
                                        <p:tgtEl>
                                          <p:spTgt spid="31"/>
                                        </p:tgtEl>
                                        <p:attrNameLst>
                                          <p:attrName>ppt_x</p:attrName>
                                        </p:attrNameLst>
                                      </p:cBhvr>
                                      <p:tavLst>
                                        <p:tav tm="0">
                                          <p:val>
                                            <p:strVal val="#ppt_x"/>
                                          </p:val>
                                        </p:tav>
                                        <p:tav tm="100000">
                                          <p:val>
                                            <p:strVal val="#ppt_x"/>
                                          </p:val>
                                        </p:tav>
                                      </p:tavLst>
                                    </p:anim>
                                    <p:anim calcmode="lin" valueType="num">
                                      <p:cBhvr>
                                        <p:cTn id="84"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2"/>
                                        </p:tgtEl>
                                        <p:attrNameLst>
                                          <p:attrName>style.visibility</p:attrName>
                                        </p:attrNameLst>
                                      </p:cBhvr>
                                      <p:to>
                                        <p:strVal val="visible"/>
                                      </p:to>
                                    </p:set>
                                    <p:animEffect transition="in" filter="wipe(down)">
                                      <p:cBhvr>
                                        <p:cTn id="89" dur="500"/>
                                        <p:tgtEl>
                                          <p:spTgt spid="2"/>
                                        </p:tgtEl>
                                      </p:cBhvr>
                                    </p:animEffect>
                                  </p:childTnLst>
                                </p:cTn>
                              </p:par>
                              <p:par>
                                <p:cTn id="90" presetID="47" presetClass="entr" presetSubtype="0" fill="hold" grpId="0" nodeType="with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500"/>
                                        <p:tgtEl>
                                          <p:spTgt spid="21"/>
                                        </p:tgtEl>
                                      </p:cBhvr>
                                    </p:animEffect>
                                    <p:anim calcmode="lin" valueType="num">
                                      <p:cBhvr>
                                        <p:cTn id="93" dur="500" fill="hold"/>
                                        <p:tgtEl>
                                          <p:spTgt spid="21"/>
                                        </p:tgtEl>
                                        <p:attrNameLst>
                                          <p:attrName>ppt_x</p:attrName>
                                        </p:attrNameLst>
                                      </p:cBhvr>
                                      <p:tavLst>
                                        <p:tav tm="0">
                                          <p:val>
                                            <p:strVal val="#ppt_x"/>
                                          </p:val>
                                        </p:tav>
                                        <p:tav tm="100000">
                                          <p:val>
                                            <p:strVal val="#ppt_x"/>
                                          </p:val>
                                        </p:tav>
                                      </p:tavLst>
                                    </p:anim>
                                    <p:anim calcmode="lin" valueType="num">
                                      <p:cBhvr>
                                        <p:cTn id="94" dur="500" fill="hold"/>
                                        <p:tgtEl>
                                          <p:spTgt spid="21"/>
                                        </p:tgtEl>
                                        <p:attrNameLst>
                                          <p:attrName>ppt_y</p:attrName>
                                        </p:attrNameLst>
                                      </p:cBhvr>
                                      <p:tavLst>
                                        <p:tav tm="0">
                                          <p:val>
                                            <p:strVal val="#ppt_y-.1"/>
                                          </p:val>
                                        </p:tav>
                                        <p:tav tm="100000">
                                          <p:val>
                                            <p:strVal val="#ppt_y"/>
                                          </p:val>
                                        </p:tav>
                                      </p:tavLst>
                                    </p:anim>
                                  </p:childTnLst>
                                </p:cTn>
                              </p:par>
                            </p:childTnLst>
                          </p:cTn>
                        </p:par>
                        <p:par>
                          <p:cTn id="95" fill="hold">
                            <p:stCondLst>
                              <p:cond delay="500"/>
                            </p:stCondLst>
                            <p:childTnLst>
                              <p:par>
                                <p:cTn id="96" presetID="10" presetClass="entr" presetSubtype="0" fill="hold" nodeType="afterEffect">
                                  <p:stCondLst>
                                    <p:cond delay="0"/>
                                  </p:stCondLst>
                                  <p:childTnLst>
                                    <p:set>
                                      <p:cBhvr>
                                        <p:cTn id="97" dur="1" fill="hold">
                                          <p:stCondLst>
                                            <p:cond delay="0"/>
                                          </p:stCondLst>
                                        </p:cTn>
                                        <p:tgtEl>
                                          <p:spTgt spid="21">
                                            <p:txEl>
                                              <p:pRg st="0" end="0"/>
                                            </p:txEl>
                                          </p:spTgt>
                                        </p:tgtEl>
                                        <p:attrNameLst>
                                          <p:attrName>style.visibility</p:attrName>
                                        </p:attrNameLst>
                                      </p:cBhvr>
                                      <p:to>
                                        <p:strVal val="visible"/>
                                      </p:to>
                                    </p:set>
                                    <p:animEffect transition="in" filter="fade">
                                      <p:cBhvr>
                                        <p:cTn id="98" dur="500"/>
                                        <p:tgtEl>
                                          <p:spTgt spid="21">
                                            <p:txEl>
                                              <p:pRg st="0" end="0"/>
                                            </p:txEl>
                                          </p:spTgt>
                                        </p:tgtEl>
                                      </p:cBhvr>
                                    </p:animEffect>
                                  </p:childTnLst>
                                </p:cTn>
                              </p:par>
                            </p:childTnLst>
                          </p:cTn>
                        </p:par>
                        <p:par>
                          <p:cTn id="99" fill="hold">
                            <p:stCondLst>
                              <p:cond delay="1000"/>
                            </p:stCondLst>
                            <p:childTnLst>
                              <p:par>
                                <p:cTn id="100" presetID="10" presetClass="entr" presetSubtype="0" fill="hold" nodeType="afterEffect">
                                  <p:stCondLst>
                                    <p:cond delay="0"/>
                                  </p:stCondLst>
                                  <p:childTnLst>
                                    <p:set>
                                      <p:cBhvr>
                                        <p:cTn id="101" dur="1" fill="hold">
                                          <p:stCondLst>
                                            <p:cond delay="0"/>
                                          </p:stCondLst>
                                        </p:cTn>
                                        <p:tgtEl>
                                          <p:spTgt spid="21">
                                            <p:txEl>
                                              <p:pRg st="1" end="1"/>
                                            </p:txEl>
                                          </p:spTgt>
                                        </p:tgtEl>
                                        <p:attrNameLst>
                                          <p:attrName>style.visibility</p:attrName>
                                        </p:attrNameLst>
                                      </p:cBhvr>
                                      <p:to>
                                        <p:strVal val="visible"/>
                                      </p:to>
                                    </p:set>
                                    <p:animEffect transition="in" filter="fade">
                                      <p:cBhvr>
                                        <p:cTn id="102" dur="500"/>
                                        <p:tgtEl>
                                          <p:spTgt spid="21">
                                            <p:txEl>
                                              <p:pRg st="1" end="1"/>
                                            </p:txEl>
                                          </p:spTgt>
                                        </p:tgtEl>
                                      </p:cBhvr>
                                    </p:animEffect>
                                  </p:childTnLst>
                                </p:cTn>
                              </p:par>
                            </p:childTnLst>
                          </p:cTn>
                        </p:par>
                        <p:par>
                          <p:cTn id="103" fill="hold">
                            <p:stCondLst>
                              <p:cond delay="1500"/>
                            </p:stCondLst>
                            <p:childTnLst>
                              <p:par>
                                <p:cTn id="104" presetID="10" presetClass="entr" presetSubtype="0" fill="hold" nodeType="afterEffect">
                                  <p:stCondLst>
                                    <p:cond delay="0"/>
                                  </p:stCondLst>
                                  <p:childTnLst>
                                    <p:set>
                                      <p:cBhvr>
                                        <p:cTn id="105" dur="1" fill="hold">
                                          <p:stCondLst>
                                            <p:cond delay="0"/>
                                          </p:stCondLst>
                                        </p:cTn>
                                        <p:tgtEl>
                                          <p:spTgt spid="21">
                                            <p:txEl>
                                              <p:pRg st="2" end="2"/>
                                            </p:txEl>
                                          </p:spTgt>
                                        </p:tgtEl>
                                        <p:attrNameLst>
                                          <p:attrName>style.visibility</p:attrName>
                                        </p:attrNameLst>
                                      </p:cBhvr>
                                      <p:to>
                                        <p:strVal val="visible"/>
                                      </p:to>
                                    </p:set>
                                    <p:animEffect transition="in" filter="fade">
                                      <p:cBhvr>
                                        <p:cTn id="106" dur="500"/>
                                        <p:tgtEl>
                                          <p:spTgt spid="21">
                                            <p:txEl>
                                              <p:pRg st="2" end="2"/>
                                            </p:txEl>
                                          </p:spTgt>
                                        </p:tgtEl>
                                      </p:cBhvr>
                                    </p:animEffect>
                                  </p:childTnLst>
                                </p:cTn>
                              </p:par>
                            </p:childTnLst>
                          </p:cTn>
                        </p:par>
                        <p:par>
                          <p:cTn id="107" fill="hold">
                            <p:stCondLst>
                              <p:cond delay="2000"/>
                            </p:stCondLst>
                            <p:childTnLst>
                              <p:par>
                                <p:cTn id="108" presetID="10" presetClass="entr" presetSubtype="0" fill="hold" nodeType="afterEffect">
                                  <p:stCondLst>
                                    <p:cond delay="0"/>
                                  </p:stCondLst>
                                  <p:childTnLst>
                                    <p:set>
                                      <p:cBhvr>
                                        <p:cTn id="109" dur="1" fill="hold">
                                          <p:stCondLst>
                                            <p:cond delay="0"/>
                                          </p:stCondLst>
                                        </p:cTn>
                                        <p:tgtEl>
                                          <p:spTgt spid="3"/>
                                        </p:tgtEl>
                                        <p:attrNameLst>
                                          <p:attrName>style.visibility</p:attrName>
                                        </p:attrNameLst>
                                      </p:cBhvr>
                                      <p:to>
                                        <p:strVal val="visible"/>
                                      </p:to>
                                    </p:set>
                                    <p:animEffect transition="in" filter="fade">
                                      <p:cBhvr>
                                        <p:cTn id="110" dur="500"/>
                                        <p:tgtEl>
                                          <p:spTgt spid="3"/>
                                        </p:tgtEl>
                                      </p:cBhvr>
                                    </p:animEffect>
                                  </p:childTnLst>
                                </p:cTn>
                              </p:par>
                            </p:childTnLst>
                          </p:cTn>
                        </p:par>
                      </p:childTnLst>
                    </p:cTn>
                  </p:par>
                  <p:par>
                    <p:cTn id="111" fill="hold">
                      <p:stCondLst>
                        <p:cond delay="indefinite"/>
                      </p:stCondLst>
                      <p:childTnLst>
                        <p:par>
                          <p:cTn id="112" fill="hold">
                            <p:stCondLst>
                              <p:cond delay="0"/>
                            </p:stCondLst>
                            <p:childTnLst>
                              <p:par>
                                <p:cTn id="113" presetID="21" presetClass="entr" presetSubtype="1" fill="hold" nodeType="click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wheel(1)">
                                      <p:cBhvr>
                                        <p:cTn id="115" dur="500"/>
                                        <p:tgtEl>
                                          <p:spTgt spid="22"/>
                                        </p:tgtEl>
                                      </p:cBhvr>
                                    </p:animEffect>
                                  </p:childTnLst>
                                </p:cTn>
                              </p:par>
                            </p:childTnLst>
                          </p:cTn>
                        </p:par>
                        <p:par>
                          <p:cTn id="116" fill="hold">
                            <p:stCondLst>
                              <p:cond delay="500"/>
                            </p:stCondLst>
                            <p:childTnLst>
                              <p:par>
                                <p:cTn id="117" presetID="42" presetClass="entr" presetSubtype="0" fill="hold" grpId="0" nodeType="after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500"/>
                                        <p:tgtEl>
                                          <p:spTgt spid="27"/>
                                        </p:tgtEl>
                                      </p:cBhvr>
                                    </p:animEffect>
                                    <p:anim calcmode="lin" valueType="num">
                                      <p:cBhvr>
                                        <p:cTn id="120" dur="500" fill="hold"/>
                                        <p:tgtEl>
                                          <p:spTgt spid="27"/>
                                        </p:tgtEl>
                                        <p:attrNameLst>
                                          <p:attrName>ppt_x</p:attrName>
                                        </p:attrNameLst>
                                      </p:cBhvr>
                                      <p:tavLst>
                                        <p:tav tm="0">
                                          <p:val>
                                            <p:strVal val="#ppt_x"/>
                                          </p:val>
                                        </p:tav>
                                        <p:tav tm="100000">
                                          <p:val>
                                            <p:strVal val="#ppt_x"/>
                                          </p:val>
                                        </p:tav>
                                      </p:tavLst>
                                    </p:anim>
                                    <p:anim calcmode="lin" valueType="num">
                                      <p:cBhvr>
                                        <p:cTn id="121" dur="500" fill="hold"/>
                                        <p:tgtEl>
                                          <p:spTgt spid="27"/>
                                        </p:tgtEl>
                                        <p:attrNameLst>
                                          <p:attrName>ppt_y</p:attrName>
                                        </p:attrNameLst>
                                      </p:cBhvr>
                                      <p:tavLst>
                                        <p:tav tm="0">
                                          <p:val>
                                            <p:strVal val="#ppt_y+.1"/>
                                          </p:val>
                                        </p:tav>
                                        <p:tav tm="100000">
                                          <p:val>
                                            <p:strVal val="#ppt_y"/>
                                          </p:val>
                                        </p:tav>
                                      </p:tavLst>
                                    </p:anim>
                                  </p:childTnLst>
                                </p:cTn>
                              </p:par>
                              <p:par>
                                <p:cTn id="122" presetID="47" presetClass="entr" presetSubtype="0" fill="hold" grpId="0" nodeType="withEffect">
                                  <p:stCondLst>
                                    <p:cond delay="0"/>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500"/>
                                        <p:tgtEl>
                                          <p:spTgt spid="28"/>
                                        </p:tgtEl>
                                      </p:cBhvr>
                                    </p:animEffect>
                                    <p:anim calcmode="lin" valueType="num">
                                      <p:cBhvr>
                                        <p:cTn id="125" dur="500" fill="hold"/>
                                        <p:tgtEl>
                                          <p:spTgt spid="28"/>
                                        </p:tgtEl>
                                        <p:attrNameLst>
                                          <p:attrName>ppt_x</p:attrName>
                                        </p:attrNameLst>
                                      </p:cBhvr>
                                      <p:tavLst>
                                        <p:tav tm="0">
                                          <p:val>
                                            <p:strVal val="#ppt_x"/>
                                          </p:val>
                                        </p:tav>
                                        <p:tav tm="100000">
                                          <p:val>
                                            <p:strVal val="#ppt_x"/>
                                          </p:val>
                                        </p:tav>
                                      </p:tavLst>
                                    </p:anim>
                                    <p:anim calcmode="lin" valueType="num">
                                      <p:cBhvr>
                                        <p:cTn id="126" dur="500" fill="hold"/>
                                        <p:tgtEl>
                                          <p:spTgt spid="28"/>
                                        </p:tgtEl>
                                        <p:attrNameLst>
                                          <p:attrName>ppt_y</p:attrName>
                                        </p:attrNameLst>
                                      </p:cBhvr>
                                      <p:tavLst>
                                        <p:tav tm="0">
                                          <p:val>
                                            <p:strVal val="#ppt_y-.1"/>
                                          </p:val>
                                        </p:tav>
                                        <p:tav tm="100000">
                                          <p:val>
                                            <p:strVal val="#ppt_y"/>
                                          </p:val>
                                        </p:tav>
                                      </p:tavLst>
                                    </p:anim>
                                  </p:childTnLst>
                                </p:cTn>
                              </p:par>
                            </p:childTnLst>
                          </p:cTn>
                        </p:par>
                        <p:par>
                          <p:cTn id="127" fill="hold">
                            <p:stCondLst>
                              <p:cond delay="1000"/>
                            </p:stCondLst>
                            <p:childTnLst>
                              <p:par>
                                <p:cTn id="128" presetID="10" presetClass="entr" presetSubtype="0" fill="hold" nodeType="afterEffect">
                                  <p:stCondLst>
                                    <p:cond delay="0"/>
                                  </p:stCondLst>
                                  <p:childTnLst>
                                    <p:set>
                                      <p:cBhvr>
                                        <p:cTn id="129" dur="1" fill="hold">
                                          <p:stCondLst>
                                            <p:cond delay="0"/>
                                          </p:stCondLst>
                                        </p:cTn>
                                        <p:tgtEl>
                                          <p:spTgt spid="28">
                                            <p:txEl>
                                              <p:pRg st="0" end="0"/>
                                            </p:txEl>
                                          </p:spTgt>
                                        </p:tgtEl>
                                        <p:attrNameLst>
                                          <p:attrName>style.visibility</p:attrName>
                                        </p:attrNameLst>
                                      </p:cBhvr>
                                      <p:to>
                                        <p:strVal val="visible"/>
                                      </p:to>
                                    </p:set>
                                    <p:animEffect transition="in" filter="fade">
                                      <p:cBhvr>
                                        <p:cTn id="130" dur="500"/>
                                        <p:tgtEl>
                                          <p:spTgt spid="28">
                                            <p:txEl>
                                              <p:pRg st="0" end="0"/>
                                            </p:txEl>
                                          </p:spTgt>
                                        </p:tgtEl>
                                      </p:cBhvr>
                                    </p:animEffect>
                                  </p:childTnLst>
                                </p:cTn>
                              </p:par>
                            </p:childTnLst>
                          </p:cTn>
                        </p:par>
                        <p:par>
                          <p:cTn id="131" fill="hold">
                            <p:stCondLst>
                              <p:cond delay="1500"/>
                            </p:stCondLst>
                            <p:childTnLst>
                              <p:par>
                                <p:cTn id="132" presetID="10" presetClass="entr" presetSubtype="0" fill="hold" nodeType="afterEffect">
                                  <p:stCondLst>
                                    <p:cond delay="0"/>
                                  </p:stCondLst>
                                  <p:childTnLst>
                                    <p:set>
                                      <p:cBhvr>
                                        <p:cTn id="133" dur="1" fill="hold">
                                          <p:stCondLst>
                                            <p:cond delay="0"/>
                                          </p:stCondLst>
                                        </p:cTn>
                                        <p:tgtEl>
                                          <p:spTgt spid="28">
                                            <p:txEl>
                                              <p:pRg st="1" end="1"/>
                                            </p:txEl>
                                          </p:spTgt>
                                        </p:tgtEl>
                                        <p:attrNameLst>
                                          <p:attrName>style.visibility</p:attrName>
                                        </p:attrNameLst>
                                      </p:cBhvr>
                                      <p:to>
                                        <p:strVal val="visible"/>
                                      </p:to>
                                    </p:set>
                                    <p:animEffect transition="in" filter="fade">
                                      <p:cBhvr>
                                        <p:cTn id="134" dur="500"/>
                                        <p:tgtEl>
                                          <p:spTgt spid="28">
                                            <p:txEl>
                                              <p:pRg st="1" end="1"/>
                                            </p:txEl>
                                          </p:spTgt>
                                        </p:tgtEl>
                                      </p:cBhvr>
                                    </p:animEffect>
                                  </p:childTnLst>
                                </p:cTn>
                              </p:par>
                            </p:childTnLst>
                          </p:cTn>
                        </p:par>
                        <p:par>
                          <p:cTn id="135" fill="hold">
                            <p:stCondLst>
                              <p:cond delay="2000"/>
                            </p:stCondLst>
                            <p:childTnLst>
                              <p:par>
                                <p:cTn id="136" presetID="10" presetClass="entr" presetSubtype="0" fill="hold" nodeType="afterEffect">
                                  <p:stCondLst>
                                    <p:cond delay="0"/>
                                  </p:stCondLst>
                                  <p:childTnLst>
                                    <p:set>
                                      <p:cBhvr>
                                        <p:cTn id="137" dur="1" fill="hold">
                                          <p:stCondLst>
                                            <p:cond delay="0"/>
                                          </p:stCondLst>
                                        </p:cTn>
                                        <p:tgtEl>
                                          <p:spTgt spid="28">
                                            <p:txEl>
                                              <p:pRg st="2" end="2"/>
                                            </p:txEl>
                                          </p:spTgt>
                                        </p:tgtEl>
                                        <p:attrNameLst>
                                          <p:attrName>style.visibility</p:attrName>
                                        </p:attrNameLst>
                                      </p:cBhvr>
                                      <p:to>
                                        <p:strVal val="visible"/>
                                      </p:to>
                                    </p:set>
                                    <p:animEffect transition="in" filter="fade">
                                      <p:cBhvr>
                                        <p:cTn id="138" dur="500"/>
                                        <p:tgtEl>
                                          <p:spTgt spid="28">
                                            <p:txEl>
                                              <p:pRg st="2" end="2"/>
                                            </p:txEl>
                                          </p:spTgt>
                                        </p:tgtEl>
                                      </p:cBhvr>
                                    </p:animEffect>
                                  </p:childTnLst>
                                </p:cTn>
                              </p:par>
                            </p:childTnLst>
                          </p:cTn>
                        </p:par>
                        <p:par>
                          <p:cTn id="139" fill="hold">
                            <p:stCondLst>
                              <p:cond delay="2500"/>
                            </p:stCondLst>
                            <p:childTnLst>
                              <p:par>
                                <p:cTn id="140" presetID="10" presetClass="entr" presetSubtype="0" fill="hold" nodeType="afterEffect">
                                  <p:stCondLst>
                                    <p:cond delay="0"/>
                                  </p:stCondLst>
                                  <p:childTnLst>
                                    <p:set>
                                      <p:cBhvr>
                                        <p:cTn id="141" dur="1" fill="hold">
                                          <p:stCondLst>
                                            <p:cond delay="0"/>
                                          </p:stCondLst>
                                        </p:cTn>
                                        <p:tgtEl>
                                          <p:spTgt spid="28">
                                            <p:txEl>
                                              <p:pRg st="3" end="3"/>
                                            </p:txEl>
                                          </p:spTgt>
                                        </p:tgtEl>
                                        <p:attrNameLst>
                                          <p:attrName>style.visibility</p:attrName>
                                        </p:attrNameLst>
                                      </p:cBhvr>
                                      <p:to>
                                        <p:strVal val="visible"/>
                                      </p:to>
                                    </p:set>
                                    <p:animEffect transition="in" filter="fade">
                                      <p:cBhvr>
                                        <p:cTn id="142" dur="500"/>
                                        <p:tgtEl>
                                          <p:spTgt spid="28">
                                            <p:txEl>
                                              <p:pRg st="3" end="3"/>
                                            </p:txEl>
                                          </p:spTgt>
                                        </p:tgtEl>
                                      </p:cBhvr>
                                    </p:animEffect>
                                  </p:childTnLst>
                                </p:cTn>
                              </p:par>
                            </p:childTnLst>
                          </p:cTn>
                        </p:par>
                        <p:par>
                          <p:cTn id="143" fill="hold">
                            <p:stCondLst>
                              <p:cond delay="3000"/>
                            </p:stCondLst>
                            <p:childTnLst>
                              <p:par>
                                <p:cTn id="144" presetID="10" presetClass="entr" presetSubtype="0" fill="hold" nodeType="afterEffect">
                                  <p:stCondLst>
                                    <p:cond delay="0"/>
                                  </p:stCondLst>
                                  <p:childTnLst>
                                    <p:set>
                                      <p:cBhvr>
                                        <p:cTn id="145" dur="1" fill="hold">
                                          <p:stCondLst>
                                            <p:cond delay="0"/>
                                          </p:stCondLst>
                                        </p:cTn>
                                        <p:tgtEl>
                                          <p:spTgt spid="28">
                                            <p:txEl>
                                              <p:pRg st="4" end="4"/>
                                            </p:txEl>
                                          </p:spTgt>
                                        </p:tgtEl>
                                        <p:attrNameLst>
                                          <p:attrName>style.visibility</p:attrName>
                                        </p:attrNameLst>
                                      </p:cBhvr>
                                      <p:to>
                                        <p:strVal val="visible"/>
                                      </p:to>
                                    </p:set>
                                    <p:animEffect transition="in" filter="fade">
                                      <p:cBhvr>
                                        <p:cTn id="146" dur="500"/>
                                        <p:tgtEl>
                                          <p:spTgt spid="28">
                                            <p:txEl>
                                              <p:pRg st="4" end="4"/>
                                            </p:txEl>
                                          </p:spTgt>
                                        </p:tgtEl>
                                      </p:cBhvr>
                                    </p:animEffect>
                                  </p:childTnLst>
                                </p:cTn>
                              </p:par>
                            </p:childTnLst>
                          </p:cTn>
                        </p:par>
                        <p:par>
                          <p:cTn id="147" fill="hold">
                            <p:stCondLst>
                              <p:cond delay="3500"/>
                            </p:stCondLst>
                            <p:childTnLst>
                              <p:par>
                                <p:cTn id="148" presetID="10" presetClass="entr" presetSubtype="0" fill="hold" nodeType="afterEffect">
                                  <p:stCondLst>
                                    <p:cond delay="0"/>
                                  </p:stCondLst>
                                  <p:childTnLst>
                                    <p:set>
                                      <p:cBhvr>
                                        <p:cTn id="149" dur="1" fill="hold">
                                          <p:stCondLst>
                                            <p:cond delay="0"/>
                                          </p:stCondLst>
                                        </p:cTn>
                                        <p:tgtEl>
                                          <p:spTgt spid="28">
                                            <p:txEl>
                                              <p:pRg st="5" end="5"/>
                                            </p:txEl>
                                          </p:spTgt>
                                        </p:tgtEl>
                                        <p:attrNameLst>
                                          <p:attrName>style.visibility</p:attrName>
                                        </p:attrNameLst>
                                      </p:cBhvr>
                                      <p:to>
                                        <p:strVal val="visible"/>
                                      </p:to>
                                    </p:set>
                                    <p:animEffect transition="in" filter="fade">
                                      <p:cBhvr>
                                        <p:cTn id="150" dur="500"/>
                                        <p:tgtEl>
                                          <p:spTgt spid="28">
                                            <p:txEl>
                                              <p:pRg st="5" end="5"/>
                                            </p:txEl>
                                          </p:spTgt>
                                        </p:tgtEl>
                                      </p:cBhvr>
                                    </p:animEffect>
                                  </p:childTnLst>
                                </p:cTn>
                              </p:par>
                            </p:childTnLst>
                          </p:cTn>
                        </p:par>
                        <p:par>
                          <p:cTn id="151" fill="hold">
                            <p:stCondLst>
                              <p:cond delay="4000"/>
                            </p:stCondLst>
                            <p:childTnLst>
                              <p:par>
                                <p:cTn id="152" presetID="10" presetClass="entr" presetSubtype="0" fill="hold" nodeType="afterEffect">
                                  <p:stCondLst>
                                    <p:cond delay="0"/>
                                  </p:stCondLst>
                                  <p:childTnLst>
                                    <p:set>
                                      <p:cBhvr>
                                        <p:cTn id="153" dur="1" fill="hold">
                                          <p:stCondLst>
                                            <p:cond delay="0"/>
                                          </p:stCondLst>
                                        </p:cTn>
                                        <p:tgtEl>
                                          <p:spTgt spid="28">
                                            <p:txEl>
                                              <p:pRg st="6" end="6"/>
                                            </p:txEl>
                                          </p:spTgt>
                                        </p:tgtEl>
                                        <p:attrNameLst>
                                          <p:attrName>style.visibility</p:attrName>
                                        </p:attrNameLst>
                                      </p:cBhvr>
                                      <p:to>
                                        <p:strVal val="visible"/>
                                      </p:to>
                                    </p:set>
                                    <p:animEffect transition="in" filter="fade">
                                      <p:cBhvr>
                                        <p:cTn id="154" dur="500"/>
                                        <p:tgtEl>
                                          <p:spTgt spid="2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5" grpId="0"/>
      <p:bldP spid="16" grpId="0"/>
      <p:bldP spid="18" grpId="0"/>
      <p:bldP spid="31" grpId="0"/>
      <p:bldP spid="21" grpId="0"/>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227" y="3394456"/>
            <a:ext cx="2728913" cy="761165"/>
          </a:xfrm>
          <a:custGeom>
            <a:avLst/>
            <a:gdLst>
              <a:gd name="connsiteX0" fmla="*/ 0 w 2743200"/>
              <a:gd name="connsiteY0" fmla="*/ 742027 h 742027"/>
              <a:gd name="connsiteX1" fmla="*/ 885371 w 2743200"/>
              <a:gd name="connsiteY1" fmla="*/ 161456 h 742027"/>
              <a:gd name="connsiteX2" fmla="*/ 1640114 w 2743200"/>
              <a:gd name="connsiteY2" fmla="*/ 1799 h 742027"/>
              <a:gd name="connsiteX3" fmla="*/ 2743200 w 2743200"/>
              <a:gd name="connsiteY3" fmla="*/ 234027 h 742027"/>
              <a:gd name="connsiteX0" fmla="*/ 0 w 2743200"/>
              <a:gd name="connsiteY0" fmla="*/ 742027 h 742027"/>
              <a:gd name="connsiteX1" fmla="*/ 885371 w 2743200"/>
              <a:gd name="connsiteY1" fmla="*/ 161456 h 742027"/>
              <a:gd name="connsiteX2" fmla="*/ 1640114 w 2743200"/>
              <a:gd name="connsiteY2" fmla="*/ 1799 h 742027"/>
              <a:gd name="connsiteX3" fmla="*/ 2743200 w 2743200"/>
              <a:gd name="connsiteY3" fmla="*/ 234027 h 742027"/>
              <a:gd name="connsiteX0" fmla="*/ 0 w 2728913"/>
              <a:gd name="connsiteY0" fmla="*/ 761165 h 761165"/>
              <a:gd name="connsiteX1" fmla="*/ 871084 w 2728913"/>
              <a:gd name="connsiteY1" fmla="*/ 161544 h 761165"/>
              <a:gd name="connsiteX2" fmla="*/ 1625827 w 2728913"/>
              <a:gd name="connsiteY2" fmla="*/ 1887 h 761165"/>
              <a:gd name="connsiteX3" fmla="*/ 2728913 w 2728913"/>
              <a:gd name="connsiteY3" fmla="*/ 234115 h 761165"/>
            </a:gdLst>
            <a:ahLst/>
            <a:cxnLst>
              <a:cxn ang="0">
                <a:pos x="connsiteX0" y="connsiteY0"/>
              </a:cxn>
              <a:cxn ang="0">
                <a:pos x="connsiteX1" y="connsiteY1"/>
              </a:cxn>
              <a:cxn ang="0">
                <a:pos x="connsiteX2" y="connsiteY2"/>
              </a:cxn>
              <a:cxn ang="0">
                <a:pos x="connsiteX3" y="connsiteY3"/>
              </a:cxn>
            </a:cxnLst>
            <a:rect l="l" t="t" r="r" b="b"/>
            <a:pathLst>
              <a:path w="2728913" h="761165">
                <a:moveTo>
                  <a:pt x="0" y="761165"/>
                </a:moveTo>
                <a:cubicBezTo>
                  <a:pt x="434596" y="584952"/>
                  <a:pt x="600113" y="288090"/>
                  <a:pt x="871084" y="161544"/>
                </a:cubicBezTo>
                <a:cubicBezTo>
                  <a:pt x="1142055" y="34998"/>
                  <a:pt x="1316189" y="-10208"/>
                  <a:pt x="1625827" y="1887"/>
                </a:cubicBezTo>
                <a:cubicBezTo>
                  <a:pt x="1935465" y="13982"/>
                  <a:pt x="2332189" y="124048"/>
                  <a:pt x="2728913" y="234115"/>
                </a:cubicBezTo>
              </a:path>
            </a:pathLst>
          </a:custGeom>
          <a:ln w="12700">
            <a:prstDash val="dash"/>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987" y="1536066"/>
            <a:ext cx="2857899" cy="3067478"/>
          </a:xfrm>
          <a:prstGeom prst="rect">
            <a:avLst/>
          </a:prstGeom>
          <a:effectLst>
            <a:outerShdw blurRad="50800" dist="38100" dir="2700000" algn="tl" rotWithShape="0">
              <a:prstClr val="black">
                <a:alpha val="40000"/>
              </a:prstClr>
            </a:outerShdw>
          </a:effectLst>
        </p:spPr>
      </p:pic>
      <p:pic>
        <p:nvPicPr>
          <p:cNvPr id="7" name="图片 6">
            <a:extLst>
              <a:ext uri="{FF2B5EF4-FFF2-40B4-BE49-F238E27FC236}">
                <a16:creationId xmlns="" xmlns:a16="http://schemas.microsoft.com/office/drawing/2014/main" id="{FB565A2D-4B70-421A-AA82-176ABA10EE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450187">
            <a:off x="-4136886" y="2977073"/>
            <a:ext cx="6855716" cy="5996349"/>
          </a:xfrm>
          <a:prstGeom prst="rect">
            <a:avLst/>
          </a:prstGeom>
        </p:spPr>
      </p:pic>
      <p:pic>
        <p:nvPicPr>
          <p:cNvPr id="8" name="图片 7">
            <a:extLst>
              <a:ext uri="{FF2B5EF4-FFF2-40B4-BE49-F238E27FC236}">
                <a16:creationId xmlns="" xmlns:a16="http://schemas.microsoft.com/office/drawing/2014/main" id="{A35CF588-D099-41CE-96B9-64044F529E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H="1">
            <a:off x="9221341" y="-1447502"/>
            <a:ext cx="6855716" cy="599634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379" y="0"/>
            <a:ext cx="1269841" cy="2260317"/>
          </a:xfrm>
          <a:prstGeom prst="rect">
            <a:avLst/>
          </a:prstGeom>
          <a:effectLst>
            <a:outerShdw blurRad="50800" dist="38100" dir="2700000" algn="tl" rotWithShape="0">
              <a:prstClr val="black">
                <a:alpha val="40000"/>
              </a:prstClr>
            </a:outerShdw>
          </a:effectLst>
        </p:spPr>
      </p:pic>
      <p:sp>
        <p:nvSpPr>
          <p:cNvPr id="10" name="文本框 9">
            <a:extLst>
              <a:ext uri="{FF2B5EF4-FFF2-40B4-BE49-F238E27FC236}">
                <a16:creationId xmlns:a16="http://schemas.microsoft.com/office/drawing/2014/main" xmlns="" id="{DE45C898-5E71-46B3-B671-EBFD8F85BCC4}"/>
              </a:ext>
            </a:extLst>
          </p:cNvPr>
          <p:cNvSpPr txBox="1"/>
          <p:nvPr/>
        </p:nvSpPr>
        <p:spPr>
          <a:xfrm>
            <a:off x="1507038" y="500329"/>
            <a:ext cx="3866627"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Bird Go Demo </a:t>
            </a:r>
            <a:endParaRPr lang="zh-CN" altLang="en-US" sz="3200" b="1" dirty="0">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cxnSp>
        <p:nvCxnSpPr>
          <p:cNvPr id="13" name="Straight Connector 9"/>
          <p:cNvCxnSpPr/>
          <p:nvPr/>
        </p:nvCxnSpPr>
        <p:spPr>
          <a:xfrm flipV="1">
            <a:off x="1507038" y="981075"/>
            <a:ext cx="3134812" cy="3587"/>
          </a:xfrm>
          <a:prstGeom prst="line">
            <a:avLst/>
          </a:prstGeom>
          <a:ln w="25400" cmpd="sng">
            <a:solidFill>
              <a:schemeClr val="accent1">
                <a:lumMod val="75000"/>
              </a:schemeClr>
            </a:solidFill>
            <a:prstDash val="sysDot"/>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xmlns="" id="{0F31188D-2617-4A50-B7D7-63B48748F908}"/>
              </a:ext>
            </a:extLst>
          </p:cNvPr>
          <p:cNvPicPr>
            <a:picLocks noChangeAspect="1"/>
          </p:cNvPicPr>
          <p:nvPr/>
        </p:nvPicPr>
        <p:blipFill>
          <a:blip r:embed="rId6"/>
          <a:stretch>
            <a:fillRect/>
          </a:stretch>
        </p:blipFill>
        <p:spPr>
          <a:xfrm rot="21113510">
            <a:off x="3153851" y="1612458"/>
            <a:ext cx="2604071" cy="1295719"/>
          </a:xfrm>
          <a:prstGeom prst="rect">
            <a:avLst/>
          </a:prstGeom>
        </p:spPr>
      </p:pic>
      <p:pic>
        <p:nvPicPr>
          <p:cNvPr id="15" name="图片 14">
            <a:extLst>
              <a:ext uri="{FF2B5EF4-FFF2-40B4-BE49-F238E27FC236}">
                <a16:creationId xmlns:a16="http://schemas.microsoft.com/office/drawing/2014/main" xmlns="" id="{2467A907-6915-4330-9F22-C0F164D48828}"/>
              </a:ext>
            </a:extLst>
          </p:cNvPr>
          <p:cNvPicPr>
            <a:picLocks noChangeAspect="1"/>
          </p:cNvPicPr>
          <p:nvPr/>
        </p:nvPicPr>
        <p:blipFill>
          <a:blip r:embed="rId7"/>
          <a:stretch>
            <a:fillRect/>
          </a:stretch>
        </p:blipFill>
        <p:spPr>
          <a:xfrm>
            <a:off x="3079778" y="4502771"/>
            <a:ext cx="2756504" cy="1117875"/>
          </a:xfrm>
          <a:prstGeom prst="rect">
            <a:avLst/>
          </a:prstGeom>
          <a:effectLst>
            <a:reflection blurRad="6350" stA="52000" endA="300" endPos="35000" dir="5400000" sy="-100000" algn="bl" rotWithShape="0"/>
          </a:effectLst>
        </p:spPr>
      </p:pic>
      <p:sp>
        <p:nvSpPr>
          <p:cNvPr id="16" name="矩形 15"/>
          <p:cNvSpPr/>
          <p:nvPr/>
        </p:nvSpPr>
        <p:spPr>
          <a:xfrm>
            <a:off x="4326900" y="3142713"/>
            <a:ext cx="6096000" cy="1403461"/>
          </a:xfrm>
          <a:prstGeom prst="rect">
            <a:avLst/>
          </a:prstGeom>
        </p:spPr>
        <p:txBody>
          <a:bodyPr>
            <a:spAutoFit/>
          </a:bodyPr>
          <a:lstStyle/>
          <a:p>
            <a:pPr lvl="0">
              <a:lnSpc>
                <a:spcPct val="85000"/>
              </a:lnSpc>
            </a:pPr>
            <a:r>
              <a:rPr lang="en-US" altLang="zh-CN" sz="9600" b="1" dirty="0" smtClean="0">
                <a:solidFill>
                  <a:prstClr val="black"/>
                </a:solidFill>
                <a:latin typeface="Segoe Script" panose="030B0504020000000003" pitchFamily="66" charset="0"/>
                <a:ea typeface="汉仪夏日体W" panose="00020600040101010101" pitchFamily="18" charset="-122"/>
                <a:cs typeface="YF补 汉仪夏日体+黑白emoji" panose="020B0604000101010104" pitchFamily="34" charset="-128"/>
                <a:sym typeface="HYXiaRiTiW" panose="00020600040101010101" pitchFamily="18" charset="-122"/>
              </a:rPr>
              <a:t>D</a:t>
            </a:r>
            <a:r>
              <a:rPr lang="en-US" altLang="zh-CN" sz="4400" b="1" dirty="0" smtClean="0">
                <a:solidFill>
                  <a:prstClr val="black"/>
                </a:solidFill>
                <a:latin typeface="Segoe Script" panose="030B0504020000000003" pitchFamily="66" charset="0"/>
                <a:ea typeface="汉仪夏日体W" panose="00020600040101010101" pitchFamily="18" charset="-122"/>
                <a:cs typeface="YF补 汉仪夏日体+黑白emoji" panose="020B0604000101010104" pitchFamily="34" charset="-128"/>
                <a:sym typeface="HYXiaRiTiW" panose="00020600040101010101" pitchFamily="18" charset="-122"/>
              </a:rPr>
              <a:t>emo</a:t>
            </a:r>
            <a:endParaRPr lang="zh-CN" altLang="en-US" sz="4400" b="1" dirty="0">
              <a:solidFill>
                <a:prstClr val="black"/>
              </a:solidFill>
              <a:latin typeface="Segoe Script" panose="030B0504020000000003" pitchFamily="66" charset="0"/>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grpSp>
        <p:nvGrpSpPr>
          <p:cNvPr id="12" name="组合 11">
            <a:extLst>
              <a:ext uri="{FF2B5EF4-FFF2-40B4-BE49-F238E27FC236}">
                <a16:creationId xmlns:a16="http://schemas.microsoft.com/office/drawing/2014/main" xmlns="" id="{2DDFC0D2-A591-469A-9396-6D9783A00476}"/>
              </a:ext>
            </a:extLst>
          </p:cNvPr>
          <p:cNvGrpSpPr/>
          <p:nvPr/>
        </p:nvGrpSpPr>
        <p:grpSpPr>
          <a:xfrm>
            <a:off x="6291725" y="858337"/>
            <a:ext cx="676275" cy="542658"/>
            <a:chOff x="5995723" y="2676898"/>
            <a:chExt cx="676275" cy="542658"/>
          </a:xfrm>
        </p:grpSpPr>
        <p:pic>
          <p:nvPicPr>
            <p:cNvPr id="17" name="图片 16">
              <a:extLst>
                <a:ext uri="{FF2B5EF4-FFF2-40B4-BE49-F238E27FC236}">
                  <a16:creationId xmlns:a16="http://schemas.microsoft.com/office/drawing/2014/main" xmlns="" id="{2885BFDA-33F1-44C6-9A40-DB61D2EBC542}"/>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29907" b="66355" l="35429" r="65143">
                          <a14:foregroundMark x1="42571" y1="37695" x2="47143" y2="49221"/>
                          <a14:foregroundMark x1="49714" y1="30218" x2="49429" y2="31776"/>
                          <a14:foregroundMark x1="47714" y1="30841" x2="44571" y2="33956"/>
                          <a14:foregroundMark x1="54571" y1="34891" x2="57714" y2="37695"/>
                          <a14:foregroundMark x1="58571" y1="37383" x2="58571" y2="37383"/>
                          <a14:foregroundMark x1="64286" y1="49844" x2="64286" y2="49844"/>
                          <a14:foregroundMark x1="64000" y1="44237" x2="64000" y2="44237"/>
                          <a14:foregroundMark x1="64286" y1="42991" x2="64286" y2="42991"/>
                          <a14:foregroundMark x1="65143" y1="43925" x2="65143" y2="43925"/>
                          <a14:foregroundMark x1="57143" y1="64486" x2="57143" y2="64486"/>
                          <a14:foregroundMark x1="46286" y1="64486" x2="46286" y2="64486"/>
                          <a14:foregroundMark x1="36286" y1="57321" x2="36286" y2="57321"/>
                          <a14:foregroundMark x1="35429" y1="56075" x2="35429" y2="56075"/>
                          <a14:foregroundMark x1="58000" y1="63863" x2="58000" y2="63863"/>
                          <a14:foregroundMark x1="53429" y1="65421" x2="53429" y2="65421"/>
                          <a14:foregroundMark x1="50000" y1="66355" x2="50000" y2="66355"/>
                        </a14:backgroundRemoval>
                      </a14:imgEffect>
                    </a14:imgLayer>
                  </a14:imgProps>
                </a:ext>
              </a:extLst>
            </a:blip>
            <a:srcRect l="35153" t="28127" r="32926" b="32212"/>
            <a:stretch/>
          </p:blipFill>
          <p:spPr>
            <a:xfrm>
              <a:off x="6065793" y="2676898"/>
              <a:ext cx="546100" cy="542658"/>
            </a:xfrm>
            <a:prstGeom prst="rect">
              <a:avLst/>
            </a:prstGeom>
          </p:spPr>
        </p:pic>
        <p:sp>
          <p:nvSpPr>
            <p:cNvPr id="18" name="文本框 17">
              <a:extLst>
                <a:ext uri="{FF2B5EF4-FFF2-40B4-BE49-F238E27FC236}">
                  <a16:creationId xmlns:a16="http://schemas.microsoft.com/office/drawing/2014/main" xmlns="" id="{0B9D2162-3EF8-49C7-9674-C68B5DD8D3FE}"/>
                </a:ext>
              </a:extLst>
            </p:cNvPr>
            <p:cNvSpPr txBox="1"/>
            <p:nvPr/>
          </p:nvSpPr>
          <p:spPr>
            <a:xfrm>
              <a:off x="5995723" y="2726254"/>
              <a:ext cx="676275" cy="461665"/>
            </a:xfrm>
            <a:prstGeom prst="rect">
              <a:avLst/>
            </a:prstGeom>
            <a:noFill/>
          </p:spPr>
          <p:txBody>
            <a:bodyPr wrap="square" rtlCol="0">
              <a:spAutoFit/>
            </a:bodyPr>
            <a:lstStyle/>
            <a:p>
              <a:pPr algn="ctr"/>
              <a:r>
                <a:rPr lang="en-US" altLang="zh-CN" sz="24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01</a:t>
              </a:r>
              <a:endParaRPr lang="zh-CN" altLang="en-US" sz="24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grpSp>
      <p:sp>
        <p:nvSpPr>
          <p:cNvPr id="19" name="文本框 18">
            <a:extLst>
              <a:ext uri="{FF2B5EF4-FFF2-40B4-BE49-F238E27FC236}">
                <a16:creationId xmlns:a16="http://schemas.microsoft.com/office/drawing/2014/main" xmlns="" id="{A772B370-30AA-47CD-A6B8-EF6D0D2A2793}"/>
              </a:ext>
            </a:extLst>
          </p:cNvPr>
          <p:cNvSpPr txBox="1"/>
          <p:nvPr/>
        </p:nvSpPr>
        <p:spPr>
          <a:xfrm>
            <a:off x="7020049" y="828746"/>
            <a:ext cx="3866627" cy="584775"/>
          </a:xfrm>
          <a:prstGeom prst="rect">
            <a:avLst/>
          </a:prstGeom>
          <a:noFill/>
        </p:spPr>
        <p:txBody>
          <a:bodyPr wrap="square" rtlCol="0">
            <a:spAutoFit/>
          </a:bodyPr>
          <a:lstStyle/>
          <a:p>
            <a:r>
              <a:rPr lang="en-US" altLang="zh-CN" sz="3200" dirty="0" smtClean="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Bird recognize</a:t>
            </a:r>
            <a:endParaRPr lang="zh-CN" altLang="en-US" sz="3200" dirty="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grpSp>
        <p:nvGrpSpPr>
          <p:cNvPr id="24" name="组合 23">
            <a:extLst>
              <a:ext uri="{FF2B5EF4-FFF2-40B4-BE49-F238E27FC236}">
                <a16:creationId xmlns:a16="http://schemas.microsoft.com/office/drawing/2014/main" xmlns="" id="{2DDFC0D2-A591-469A-9396-6D9783A00476}"/>
              </a:ext>
            </a:extLst>
          </p:cNvPr>
          <p:cNvGrpSpPr/>
          <p:nvPr/>
        </p:nvGrpSpPr>
        <p:grpSpPr>
          <a:xfrm>
            <a:off x="6291725" y="1796912"/>
            <a:ext cx="676275" cy="542658"/>
            <a:chOff x="5995723" y="2676898"/>
            <a:chExt cx="676275" cy="542658"/>
          </a:xfrm>
        </p:grpSpPr>
        <p:pic>
          <p:nvPicPr>
            <p:cNvPr id="25" name="图片 24">
              <a:extLst>
                <a:ext uri="{FF2B5EF4-FFF2-40B4-BE49-F238E27FC236}">
                  <a16:creationId xmlns:a16="http://schemas.microsoft.com/office/drawing/2014/main" xmlns="" id="{2885BFDA-33F1-44C6-9A40-DB61D2EBC542}"/>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29907" b="66355" l="35429" r="65143">
                          <a14:foregroundMark x1="42571" y1="37695" x2="47143" y2="49221"/>
                          <a14:foregroundMark x1="49714" y1="30218" x2="49429" y2="31776"/>
                          <a14:foregroundMark x1="47714" y1="30841" x2="44571" y2="33956"/>
                          <a14:foregroundMark x1="54571" y1="34891" x2="57714" y2="37695"/>
                          <a14:foregroundMark x1="58571" y1="37383" x2="58571" y2="37383"/>
                          <a14:foregroundMark x1="64286" y1="49844" x2="64286" y2="49844"/>
                          <a14:foregroundMark x1="64000" y1="44237" x2="64000" y2="44237"/>
                          <a14:foregroundMark x1="64286" y1="42991" x2="64286" y2="42991"/>
                          <a14:foregroundMark x1="65143" y1="43925" x2="65143" y2="43925"/>
                          <a14:foregroundMark x1="57143" y1="64486" x2="57143" y2="64486"/>
                          <a14:foregroundMark x1="46286" y1="64486" x2="46286" y2="64486"/>
                          <a14:foregroundMark x1="36286" y1="57321" x2="36286" y2="57321"/>
                          <a14:foregroundMark x1="35429" y1="56075" x2="35429" y2="56075"/>
                          <a14:foregroundMark x1="58000" y1="63863" x2="58000" y2="63863"/>
                          <a14:foregroundMark x1="53429" y1="65421" x2="53429" y2="65421"/>
                          <a14:foregroundMark x1="50000" y1="66355" x2="50000" y2="66355"/>
                        </a14:backgroundRemoval>
                      </a14:imgEffect>
                    </a14:imgLayer>
                  </a14:imgProps>
                </a:ext>
              </a:extLst>
            </a:blip>
            <a:srcRect l="35153" t="28127" r="32926" b="32212"/>
            <a:stretch/>
          </p:blipFill>
          <p:spPr>
            <a:xfrm>
              <a:off x="6065793" y="2676898"/>
              <a:ext cx="546100" cy="542658"/>
            </a:xfrm>
            <a:prstGeom prst="rect">
              <a:avLst/>
            </a:prstGeom>
          </p:spPr>
        </p:pic>
        <p:sp>
          <p:nvSpPr>
            <p:cNvPr id="26" name="文本框 25">
              <a:extLst>
                <a:ext uri="{FF2B5EF4-FFF2-40B4-BE49-F238E27FC236}">
                  <a16:creationId xmlns:a16="http://schemas.microsoft.com/office/drawing/2014/main" xmlns="" id="{0B9D2162-3EF8-49C7-9674-C68B5DD8D3FE}"/>
                </a:ext>
              </a:extLst>
            </p:cNvPr>
            <p:cNvSpPr txBox="1"/>
            <p:nvPr/>
          </p:nvSpPr>
          <p:spPr>
            <a:xfrm>
              <a:off x="5995723" y="2726254"/>
              <a:ext cx="676275" cy="461665"/>
            </a:xfrm>
            <a:prstGeom prst="rect">
              <a:avLst/>
            </a:prstGeom>
            <a:noFill/>
          </p:spPr>
          <p:txBody>
            <a:bodyPr wrap="square" rtlCol="0">
              <a:spAutoFit/>
            </a:bodyPr>
            <a:lstStyle/>
            <a:p>
              <a:pPr algn="ctr"/>
              <a:r>
                <a:rPr lang="en-US" altLang="zh-CN" sz="2400" b="1" dirty="0" smtClean="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02</a:t>
              </a:r>
              <a:endParaRPr lang="zh-CN" altLang="en-US" sz="24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grpSp>
      <p:sp>
        <p:nvSpPr>
          <p:cNvPr id="27" name="文本框 26">
            <a:extLst>
              <a:ext uri="{FF2B5EF4-FFF2-40B4-BE49-F238E27FC236}">
                <a16:creationId xmlns:a16="http://schemas.microsoft.com/office/drawing/2014/main" xmlns="" id="{A772B370-30AA-47CD-A6B8-EF6D0D2A2793}"/>
              </a:ext>
            </a:extLst>
          </p:cNvPr>
          <p:cNvSpPr txBox="1"/>
          <p:nvPr/>
        </p:nvSpPr>
        <p:spPr>
          <a:xfrm>
            <a:off x="7020049" y="1767321"/>
            <a:ext cx="4296811" cy="584775"/>
          </a:xfrm>
          <a:prstGeom prst="rect">
            <a:avLst/>
          </a:prstGeom>
          <a:noFill/>
        </p:spPr>
        <p:txBody>
          <a:bodyPr wrap="square" rtlCol="0">
            <a:spAutoFit/>
          </a:bodyPr>
          <a:lstStyle/>
          <a:p>
            <a:r>
              <a:rPr lang="en-US" altLang="zh-CN" sz="3200" dirty="0" smtClean="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Bird Egg/Pet</a:t>
            </a:r>
            <a:endParaRPr lang="zh-CN" altLang="en-US" sz="3200" dirty="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grpSp>
        <p:nvGrpSpPr>
          <p:cNvPr id="28" name="组合 27">
            <a:extLst>
              <a:ext uri="{FF2B5EF4-FFF2-40B4-BE49-F238E27FC236}">
                <a16:creationId xmlns:a16="http://schemas.microsoft.com/office/drawing/2014/main" xmlns="" id="{2DDFC0D2-A591-469A-9396-6D9783A00476}"/>
              </a:ext>
            </a:extLst>
          </p:cNvPr>
          <p:cNvGrpSpPr/>
          <p:nvPr/>
        </p:nvGrpSpPr>
        <p:grpSpPr>
          <a:xfrm>
            <a:off x="6291725" y="2777604"/>
            <a:ext cx="676275" cy="542658"/>
            <a:chOff x="5995723" y="2676898"/>
            <a:chExt cx="676275" cy="542658"/>
          </a:xfrm>
        </p:grpSpPr>
        <p:pic>
          <p:nvPicPr>
            <p:cNvPr id="29" name="图片 28">
              <a:extLst>
                <a:ext uri="{FF2B5EF4-FFF2-40B4-BE49-F238E27FC236}">
                  <a16:creationId xmlns:a16="http://schemas.microsoft.com/office/drawing/2014/main" xmlns="" id="{2885BFDA-33F1-44C6-9A40-DB61D2EBC542}"/>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29907" b="66355" l="35429" r="65143">
                          <a14:foregroundMark x1="42571" y1="37695" x2="47143" y2="49221"/>
                          <a14:foregroundMark x1="49714" y1="30218" x2="49429" y2="31776"/>
                          <a14:foregroundMark x1="47714" y1="30841" x2="44571" y2="33956"/>
                          <a14:foregroundMark x1="54571" y1="34891" x2="57714" y2="37695"/>
                          <a14:foregroundMark x1="58571" y1="37383" x2="58571" y2="37383"/>
                          <a14:foregroundMark x1="64286" y1="49844" x2="64286" y2="49844"/>
                          <a14:foregroundMark x1="64000" y1="44237" x2="64000" y2="44237"/>
                          <a14:foregroundMark x1="64286" y1="42991" x2="64286" y2="42991"/>
                          <a14:foregroundMark x1="65143" y1="43925" x2="65143" y2="43925"/>
                          <a14:foregroundMark x1="57143" y1="64486" x2="57143" y2="64486"/>
                          <a14:foregroundMark x1="46286" y1="64486" x2="46286" y2="64486"/>
                          <a14:foregroundMark x1="36286" y1="57321" x2="36286" y2="57321"/>
                          <a14:foregroundMark x1="35429" y1="56075" x2="35429" y2="56075"/>
                          <a14:foregroundMark x1="58000" y1="63863" x2="58000" y2="63863"/>
                          <a14:foregroundMark x1="53429" y1="65421" x2="53429" y2="65421"/>
                          <a14:foregroundMark x1="50000" y1="66355" x2="50000" y2="66355"/>
                        </a14:backgroundRemoval>
                      </a14:imgEffect>
                    </a14:imgLayer>
                  </a14:imgProps>
                </a:ext>
              </a:extLst>
            </a:blip>
            <a:srcRect l="35153" t="28127" r="32926" b="32212"/>
            <a:stretch/>
          </p:blipFill>
          <p:spPr>
            <a:xfrm>
              <a:off x="6065793" y="2676898"/>
              <a:ext cx="546100" cy="542658"/>
            </a:xfrm>
            <a:prstGeom prst="rect">
              <a:avLst/>
            </a:prstGeom>
          </p:spPr>
        </p:pic>
        <p:sp>
          <p:nvSpPr>
            <p:cNvPr id="30" name="文本框 29">
              <a:extLst>
                <a:ext uri="{FF2B5EF4-FFF2-40B4-BE49-F238E27FC236}">
                  <a16:creationId xmlns:a16="http://schemas.microsoft.com/office/drawing/2014/main" xmlns="" id="{0B9D2162-3EF8-49C7-9674-C68B5DD8D3FE}"/>
                </a:ext>
              </a:extLst>
            </p:cNvPr>
            <p:cNvSpPr txBox="1"/>
            <p:nvPr/>
          </p:nvSpPr>
          <p:spPr>
            <a:xfrm>
              <a:off x="5995723" y="2726254"/>
              <a:ext cx="676275" cy="461665"/>
            </a:xfrm>
            <a:prstGeom prst="rect">
              <a:avLst/>
            </a:prstGeom>
            <a:noFill/>
          </p:spPr>
          <p:txBody>
            <a:bodyPr wrap="square" rtlCol="0">
              <a:spAutoFit/>
            </a:bodyPr>
            <a:lstStyle/>
            <a:p>
              <a:pPr algn="ctr"/>
              <a:r>
                <a:rPr lang="en-US" altLang="zh-CN" sz="2400" b="1" dirty="0" smtClean="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03</a:t>
              </a:r>
              <a:endParaRPr lang="zh-CN" altLang="en-US" sz="24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grpSp>
      <p:sp>
        <p:nvSpPr>
          <p:cNvPr id="31" name="文本框 30">
            <a:extLst>
              <a:ext uri="{FF2B5EF4-FFF2-40B4-BE49-F238E27FC236}">
                <a16:creationId xmlns:a16="http://schemas.microsoft.com/office/drawing/2014/main" xmlns="" id="{A772B370-30AA-47CD-A6B8-EF6D0D2A2793}"/>
              </a:ext>
            </a:extLst>
          </p:cNvPr>
          <p:cNvSpPr txBox="1"/>
          <p:nvPr/>
        </p:nvSpPr>
        <p:spPr>
          <a:xfrm>
            <a:off x="7020049" y="2748013"/>
            <a:ext cx="3866627" cy="584775"/>
          </a:xfrm>
          <a:prstGeom prst="rect">
            <a:avLst/>
          </a:prstGeom>
          <a:noFill/>
        </p:spPr>
        <p:txBody>
          <a:bodyPr wrap="square" rtlCol="0">
            <a:spAutoFit/>
          </a:bodyPr>
          <a:lstStyle/>
          <a:p>
            <a:r>
              <a:rPr lang="en-US" altLang="zh-CN" sz="3200" dirty="0" smtClean="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Bird Food/Toy</a:t>
            </a:r>
            <a:endParaRPr lang="zh-CN" altLang="en-US" sz="3200" dirty="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grpSp>
        <p:nvGrpSpPr>
          <p:cNvPr id="32" name="组合 31">
            <a:extLst>
              <a:ext uri="{FF2B5EF4-FFF2-40B4-BE49-F238E27FC236}">
                <a16:creationId xmlns:a16="http://schemas.microsoft.com/office/drawing/2014/main" xmlns="" id="{2DDFC0D2-A591-469A-9396-6D9783A00476}"/>
              </a:ext>
            </a:extLst>
          </p:cNvPr>
          <p:cNvGrpSpPr/>
          <p:nvPr/>
        </p:nvGrpSpPr>
        <p:grpSpPr>
          <a:xfrm>
            <a:off x="6291725" y="4344737"/>
            <a:ext cx="676275" cy="542658"/>
            <a:chOff x="5995723" y="2676898"/>
            <a:chExt cx="676275" cy="542658"/>
          </a:xfrm>
        </p:grpSpPr>
        <p:pic>
          <p:nvPicPr>
            <p:cNvPr id="33" name="图片 32">
              <a:extLst>
                <a:ext uri="{FF2B5EF4-FFF2-40B4-BE49-F238E27FC236}">
                  <a16:creationId xmlns:a16="http://schemas.microsoft.com/office/drawing/2014/main" xmlns="" id="{2885BFDA-33F1-44C6-9A40-DB61D2EBC542}"/>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29907" b="66355" l="35429" r="65143">
                          <a14:foregroundMark x1="42571" y1="37695" x2="47143" y2="49221"/>
                          <a14:foregroundMark x1="49714" y1="30218" x2="49429" y2="31776"/>
                          <a14:foregroundMark x1="47714" y1="30841" x2="44571" y2="33956"/>
                          <a14:foregroundMark x1="54571" y1="34891" x2="57714" y2="37695"/>
                          <a14:foregroundMark x1="58571" y1="37383" x2="58571" y2="37383"/>
                          <a14:foregroundMark x1="64286" y1="49844" x2="64286" y2="49844"/>
                          <a14:foregroundMark x1="64000" y1="44237" x2="64000" y2="44237"/>
                          <a14:foregroundMark x1="64286" y1="42991" x2="64286" y2="42991"/>
                          <a14:foregroundMark x1="65143" y1="43925" x2="65143" y2="43925"/>
                          <a14:foregroundMark x1="57143" y1="64486" x2="57143" y2="64486"/>
                          <a14:foregroundMark x1="46286" y1="64486" x2="46286" y2="64486"/>
                          <a14:foregroundMark x1="36286" y1="57321" x2="36286" y2="57321"/>
                          <a14:foregroundMark x1="35429" y1="56075" x2="35429" y2="56075"/>
                          <a14:foregroundMark x1="58000" y1="63863" x2="58000" y2="63863"/>
                          <a14:foregroundMark x1="53429" y1="65421" x2="53429" y2="65421"/>
                          <a14:foregroundMark x1="50000" y1="66355" x2="50000" y2="66355"/>
                        </a14:backgroundRemoval>
                      </a14:imgEffect>
                    </a14:imgLayer>
                  </a14:imgProps>
                </a:ext>
              </a:extLst>
            </a:blip>
            <a:srcRect l="35153" t="28127" r="32926" b="32212"/>
            <a:stretch/>
          </p:blipFill>
          <p:spPr>
            <a:xfrm>
              <a:off x="6065793" y="2676898"/>
              <a:ext cx="546100" cy="542658"/>
            </a:xfrm>
            <a:prstGeom prst="rect">
              <a:avLst/>
            </a:prstGeom>
          </p:spPr>
        </p:pic>
        <p:sp>
          <p:nvSpPr>
            <p:cNvPr id="34" name="文本框 33">
              <a:extLst>
                <a:ext uri="{FF2B5EF4-FFF2-40B4-BE49-F238E27FC236}">
                  <a16:creationId xmlns:a16="http://schemas.microsoft.com/office/drawing/2014/main" xmlns="" id="{0B9D2162-3EF8-49C7-9674-C68B5DD8D3FE}"/>
                </a:ext>
              </a:extLst>
            </p:cNvPr>
            <p:cNvSpPr txBox="1"/>
            <p:nvPr/>
          </p:nvSpPr>
          <p:spPr>
            <a:xfrm>
              <a:off x="5995723" y="2726254"/>
              <a:ext cx="676275" cy="461665"/>
            </a:xfrm>
            <a:prstGeom prst="rect">
              <a:avLst/>
            </a:prstGeom>
            <a:noFill/>
          </p:spPr>
          <p:txBody>
            <a:bodyPr wrap="square" rtlCol="0">
              <a:spAutoFit/>
            </a:bodyPr>
            <a:lstStyle/>
            <a:p>
              <a:pPr algn="ctr"/>
              <a:r>
                <a:rPr lang="en-US" altLang="zh-CN" sz="2400" b="1" dirty="0" smtClean="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04</a:t>
              </a:r>
              <a:endParaRPr lang="zh-CN" altLang="en-US" sz="24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grpSp>
      <p:sp>
        <p:nvSpPr>
          <p:cNvPr id="35" name="文本框 34">
            <a:extLst>
              <a:ext uri="{FF2B5EF4-FFF2-40B4-BE49-F238E27FC236}">
                <a16:creationId xmlns:a16="http://schemas.microsoft.com/office/drawing/2014/main" xmlns="" id="{A772B370-30AA-47CD-A6B8-EF6D0D2A2793}"/>
              </a:ext>
            </a:extLst>
          </p:cNvPr>
          <p:cNvSpPr txBox="1"/>
          <p:nvPr/>
        </p:nvSpPr>
        <p:spPr>
          <a:xfrm>
            <a:off x="7020049" y="4302496"/>
            <a:ext cx="4621052" cy="584775"/>
          </a:xfrm>
          <a:prstGeom prst="rect">
            <a:avLst/>
          </a:prstGeom>
          <a:noFill/>
        </p:spPr>
        <p:txBody>
          <a:bodyPr wrap="square" rtlCol="0">
            <a:spAutoFit/>
          </a:bodyPr>
          <a:lstStyle/>
          <a:p>
            <a:r>
              <a:rPr lang="en-US" altLang="zh-CN" sz="3200" dirty="0" smtClean="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Bird Travel Story</a:t>
            </a:r>
            <a:endParaRPr lang="zh-CN" altLang="en-US" sz="3200" dirty="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grpSp>
        <p:nvGrpSpPr>
          <p:cNvPr id="36" name="组合 35">
            <a:extLst>
              <a:ext uri="{FF2B5EF4-FFF2-40B4-BE49-F238E27FC236}">
                <a16:creationId xmlns:a16="http://schemas.microsoft.com/office/drawing/2014/main" xmlns="" id="{2DDFC0D2-A591-469A-9396-6D9783A00476}"/>
              </a:ext>
            </a:extLst>
          </p:cNvPr>
          <p:cNvGrpSpPr/>
          <p:nvPr/>
        </p:nvGrpSpPr>
        <p:grpSpPr>
          <a:xfrm>
            <a:off x="6291725" y="5375894"/>
            <a:ext cx="676275" cy="542658"/>
            <a:chOff x="5995723" y="2676898"/>
            <a:chExt cx="676275" cy="542658"/>
          </a:xfrm>
        </p:grpSpPr>
        <p:pic>
          <p:nvPicPr>
            <p:cNvPr id="37" name="图片 36">
              <a:extLst>
                <a:ext uri="{FF2B5EF4-FFF2-40B4-BE49-F238E27FC236}">
                  <a16:creationId xmlns:a16="http://schemas.microsoft.com/office/drawing/2014/main" xmlns="" id="{2885BFDA-33F1-44C6-9A40-DB61D2EBC542}"/>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29907" b="66355" l="35429" r="65143">
                          <a14:foregroundMark x1="42571" y1="37695" x2="47143" y2="49221"/>
                          <a14:foregroundMark x1="49714" y1="30218" x2="49429" y2="31776"/>
                          <a14:foregroundMark x1="47714" y1="30841" x2="44571" y2="33956"/>
                          <a14:foregroundMark x1="54571" y1="34891" x2="57714" y2="37695"/>
                          <a14:foregroundMark x1="58571" y1="37383" x2="58571" y2="37383"/>
                          <a14:foregroundMark x1="64286" y1="49844" x2="64286" y2="49844"/>
                          <a14:foregroundMark x1="64000" y1="44237" x2="64000" y2="44237"/>
                          <a14:foregroundMark x1="64286" y1="42991" x2="64286" y2="42991"/>
                          <a14:foregroundMark x1="65143" y1="43925" x2="65143" y2="43925"/>
                          <a14:foregroundMark x1="57143" y1="64486" x2="57143" y2="64486"/>
                          <a14:foregroundMark x1="46286" y1="64486" x2="46286" y2="64486"/>
                          <a14:foregroundMark x1="36286" y1="57321" x2="36286" y2="57321"/>
                          <a14:foregroundMark x1="35429" y1="56075" x2="35429" y2="56075"/>
                          <a14:foregroundMark x1="58000" y1="63863" x2="58000" y2="63863"/>
                          <a14:foregroundMark x1="53429" y1="65421" x2="53429" y2="65421"/>
                          <a14:foregroundMark x1="50000" y1="66355" x2="50000" y2="66355"/>
                        </a14:backgroundRemoval>
                      </a14:imgEffect>
                    </a14:imgLayer>
                  </a14:imgProps>
                </a:ext>
              </a:extLst>
            </a:blip>
            <a:srcRect l="35153" t="28127" r="32926" b="32212"/>
            <a:stretch/>
          </p:blipFill>
          <p:spPr>
            <a:xfrm>
              <a:off x="6065793" y="2676898"/>
              <a:ext cx="546100" cy="542658"/>
            </a:xfrm>
            <a:prstGeom prst="rect">
              <a:avLst/>
            </a:prstGeom>
          </p:spPr>
        </p:pic>
        <p:sp>
          <p:nvSpPr>
            <p:cNvPr id="38" name="文本框 37">
              <a:extLst>
                <a:ext uri="{FF2B5EF4-FFF2-40B4-BE49-F238E27FC236}">
                  <a16:creationId xmlns:a16="http://schemas.microsoft.com/office/drawing/2014/main" xmlns="" id="{0B9D2162-3EF8-49C7-9674-C68B5DD8D3FE}"/>
                </a:ext>
              </a:extLst>
            </p:cNvPr>
            <p:cNvSpPr txBox="1"/>
            <p:nvPr/>
          </p:nvSpPr>
          <p:spPr>
            <a:xfrm>
              <a:off x="5995723" y="2726254"/>
              <a:ext cx="676275" cy="461665"/>
            </a:xfrm>
            <a:prstGeom prst="rect">
              <a:avLst/>
            </a:prstGeom>
            <a:noFill/>
          </p:spPr>
          <p:txBody>
            <a:bodyPr wrap="square" rtlCol="0">
              <a:spAutoFit/>
            </a:bodyPr>
            <a:lstStyle/>
            <a:p>
              <a:pPr algn="ctr"/>
              <a:r>
                <a:rPr lang="en-US" altLang="zh-CN" sz="2400" b="1" dirty="0" smtClean="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05</a:t>
              </a:r>
              <a:endParaRPr lang="zh-CN" altLang="en-US" sz="2400" b="1" dirty="0">
                <a:solidFill>
                  <a:schemeClr val="bg1"/>
                </a:solidFill>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grpSp>
      <p:sp>
        <p:nvSpPr>
          <p:cNvPr id="39" name="文本框 38">
            <a:extLst>
              <a:ext uri="{FF2B5EF4-FFF2-40B4-BE49-F238E27FC236}">
                <a16:creationId xmlns:a16="http://schemas.microsoft.com/office/drawing/2014/main" xmlns="" id="{A772B370-30AA-47CD-A6B8-EF6D0D2A2793}"/>
              </a:ext>
            </a:extLst>
          </p:cNvPr>
          <p:cNvSpPr txBox="1"/>
          <p:nvPr/>
        </p:nvSpPr>
        <p:spPr>
          <a:xfrm>
            <a:off x="7020048" y="5333653"/>
            <a:ext cx="4920939" cy="584775"/>
          </a:xfrm>
          <a:prstGeom prst="rect">
            <a:avLst/>
          </a:prstGeom>
          <a:noFill/>
        </p:spPr>
        <p:txBody>
          <a:bodyPr wrap="square" rtlCol="0">
            <a:spAutoFit/>
          </a:bodyPr>
          <a:lstStyle/>
          <a:p>
            <a:r>
              <a:rPr lang="en-US" altLang="zh-CN" sz="3200" dirty="0" smtClean="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Other Game Elements</a:t>
            </a:r>
            <a:endParaRPr lang="zh-CN" altLang="en-US" sz="3200" dirty="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spTree>
    <p:extLst>
      <p:ext uri="{BB962C8B-B14F-4D97-AF65-F5344CB8AC3E}">
        <p14:creationId xmlns:p14="http://schemas.microsoft.com/office/powerpoint/2010/main" val="41401582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2.70833E-6 4.81481E-6 L -0.00143 -0.07732 " pathEditMode="relative" rAng="0" ptsTypes="AA">
                                      <p:cBhvr>
                                        <p:cTn id="6" dur="500" fill="hold"/>
                                        <p:tgtEl>
                                          <p:spTgt spid="4"/>
                                        </p:tgtEl>
                                        <p:attrNameLst>
                                          <p:attrName>ppt_x</p:attrName>
                                          <p:attrName>ppt_y</p:attrName>
                                        </p:attrNameLst>
                                      </p:cBhvr>
                                      <p:rCtr x="-78" y="-3866"/>
                                    </p:animMotion>
                                  </p:childTnLst>
                                </p:cTn>
                              </p:par>
                            </p:childTnLst>
                          </p:cTn>
                        </p:par>
                        <p:par>
                          <p:cTn id="7" fill="hold">
                            <p:stCondLst>
                              <p:cond delay="500"/>
                            </p:stCondLst>
                            <p:childTnLst>
                              <p:par>
                                <p:cTn id="8" presetID="42" presetClass="path" presetSubtype="0" accel="50000" decel="50000" fill="hold" nodeType="afterEffect">
                                  <p:stCondLst>
                                    <p:cond delay="0"/>
                                  </p:stCondLst>
                                  <p:childTnLst>
                                    <p:animMotion origin="layout" path="M -0.00143 -0.07732 L 3.33333E-6 1.04083E-17 " pathEditMode="relative" rAng="0" ptsTypes="AA">
                                      <p:cBhvr>
                                        <p:cTn id="9" dur="500" fill="hold"/>
                                        <p:tgtEl>
                                          <p:spTgt spid="4"/>
                                        </p:tgtEl>
                                        <p:attrNameLst>
                                          <p:attrName>ppt_x</p:attrName>
                                          <p:attrName>ppt_y</p:attrName>
                                        </p:attrNameLst>
                                      </p:cBhvr>
                                      <p:rCtr x="52" y="3981"/>
                                    </p:animMotion>
                                  </p:childTnLst>
                                </p:cTn>
                              </p:par>
                              <p:par>
                                <p:cTn id="10" presetID="22" presetClass="entr" presetSubtype="1"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0-#ppt_h/2"/>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300"/>
                                        <p:tgtEl>
                                          <p:spTgt spid="10"/>
                                        </p:tgtEl>
                                      </p:cBhvr>
                                    </p:animEffect>
                                    <p:anim calcmode="lin" valueType="num">
                                      <p:cBhvr>
                                        <p:cTn id="23" dur="300" fill="hold"/>
                                        <p:tgtEl>
                                          <p:spTgt spid="10"/>
                                        </p:tgtEl>
                                        <p:attrNameLst>
                                          <p:attrName>ppt_x</p:attrName>
                                        </p:attrNameLst>
                                      </p:cBhvr>
                                      <p:tavLst>
                                        <p:tav tm="0">
                                          <p:val>
                                            <p:strVal val="#ppt_x"/>
                                          </p:val>
                                        </p:tav>
                                        <p:tav tm="100000">
                                          <p:val>
                                            <p:strVal val="#ppt_x"/>
                                          </p:val>
                                        </p:tav>
                                      </p:tavLst>
                                    </p:anim>
                                    <p:anim calcmode="lin" valueType="num">
                                      <p:cBhvr>
                                        <p:cTn id="24" dur="300" fill="hold"/>
                                        <p:tgtEl>
                                          <p:spTgt spid="10"/>
                                        </p:tgtEl>
                                        <p:attrNameLst>
                                          <p:attrName>ppt_y</p:attrName>
                                        </p:attrNameLst>
                                      </p:cBhvr>
                                      <p:tavLst>
                                        <p:tav tm="0">
                                          <p:val>
                                            <p:strVal val="#ppt_y+.1"/>
                                          </p:val>
                                        </p:tav>
                                        <p:tav tm="100000">
                                          <p:val>
                                            <p:strVal val="#ppt_y"/>
                                          </p:val>
                                        </p:tav>
                                      </p:tavLst>
                                    </p:anim>
                                  </p:childTnLst>
                                </p:cTn>
                              </p:par>
                              <p:par>
                                <p:cTn id="25" presetID="16" presetClass="entr" presetSubtype="37"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outVertical)">
                                      <p:cBhvr>
                                        <p:cTn id="27" dur="500"/>
                                        <p:tgtEl>
                                          <p:spTgt spid="13"/>
                                        </p:tgtEl>
                                      </p:cBhvr>
                                    </p:animEffect>
                                  </p:childTnLst>
                                </p:cTn>
                              </p:par>
                            </p:childTnLst>
                          </p:cTn>
                        </p:par>
                        <p:par>
                          <p:cTn id="28" fill="hold">
                            <p:stCondLst>
                              <p:cond delay="1300"/>
                            </p:stCondLst>
                            <p:childTnLst>
                              <p:par>
                                <p:cTn id="29" presetID="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0-#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par>
                          <p:cTn id="37" fill="hold">
                            <p:stCondLst>
                              <p:cond delay="1800"/>
                            </p:stCondLst>
                            <p:childTnLst>
                              <p:par>
                                <p:cTn id="38" presetID="22" presetClass="entr" presetSubtype="8"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par>
                          <p:cTn id="41" fill="hold">
                            <p:stCondLst>
                              <p:cond delay="2300"/>
                            </p:stCondLst>
                            <p:childTnLst>
                              <p:par>
                                <p:cTn id="42" presetID="37"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anim calcmode="lin" valueType="num">
                                      <p:cBhvr>
                                        <p:cTn id="45" dur="500" fill="hold"/>
                                        <p:tgtEl>
                                          <p:spTgt spid="12"/>
                                        </p:tgtEl>
                                        <p:attrNameLst>
                                          <p:attrName>ppt_x</p:attrName>
                                        </p:attrNameLst>
                                      </p:cBhvr>
                                      <p:tavLst>
                                        <p:tav tm="0">
                                          <p:val>
                                            <p:strVal val="#ppt_x"/>
                                          </p:val>
                                        </p:tav>
                                        <p:tav tm="100000">
                                          <p:val>
                                            <p:strVal val="#ppt_x"/>
                                          </p:val>
                                        </p:tav>
                                      </p:tavLst>
                                    </p:anim>
                                    <p:anim calcmode="lin" valueType="num">
                                      <p:cBhvr>
                                        <p:cTn id="46" dur="450" decel="100000" fill="hold"/>
                                        <p:tgtEl>
                                          <p:spTgt spid="12"/>
                                        </p:tgtEl>
                                        <p:attrNameLst>
                                          <p:attrName>ppt_y</p:attrName>
                                        </p:attrNameLst>
                                      </p:cBhvr>
                                      <p:tavLst>
                                        <p:tav tm="0">
                                          <p:val>
                                            <p:strVal val="#ppt_y+1"/>
                                          </p:val>
                                        </p:tav>
                                        <p:tav tm="100000">
                                          <p:val>
                                            <p:strVal val="#ppt_y-.03"/>
                                          </p:val>
                                        </p:tav>
                                      </p:tavLst>
                                    </p:anim>
                                    <p:anim calcmode="lin" valueType="num">
                                      <p:cBhvr>
                                        <p:cTn id="47"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par>
                                <p:cTn id="48" presetID="49" presetClass="entr" presetSubtype="0" decel="10000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anim calcmode="lin" valueType="num">
                                      <p:cBhvr>
                                        <p:cTn id="52" dur="500" fill="hold"/>
                                        <p:tgtEl>
                                          <p:spTgt spid="12"/>
                                        </p:tgtEl>
                                        <p:attrNameLst>
                                          <p:attrName>style.rotation</p:attrName>
                                        </p:attrNameLst>
                                      </p:cBhvr>
                                      <p:tavLst>
                                        <p:tav tm="0">
                                          <p:val>
                                            <p:fltVal val="360"/>
                                          </p:val>
                                        </p:tav>
                                        <p:tav tm="100000">
                                          <p:val>
                                            <p:fltVal val="0"/>
                                          </p:val>
                                        </p:tav>
                                      </p:tavLst>
                                    </p:anim>
                                    <p:animEffect transition="in" filter="fade">
                                      <p:cBhvr>
                                        <p:cTn id="53" dur="500"/>
                                        <p:tgtEl>
                                          <p:spTgt spid="12"/>
                                        </p:tgtEl>
                                      </p:cBhvr>
                                    </p:animEffect>
                                  </p:childTnLst>
                                </p:cTn>
                              </p:par>
                            </p:childTnLst>
                          </p:cTn>
                        </p:par>
                        <p:par>
                          <p:cTn id="54" fill="hold">
                            <p:stCondLst>
                              <p:cond delay="2800"/>
                            </p:stCondLst>
                            <p:childTnLst>
                              <p:par>
                                <p:cTn id="55" presetID="2" presetClass="entr" presetSubtype="2" fill="hold" grpId="0" nodeType="afterEffect">
                                  <p:stCondLst>
                                    <p:cond delay="0"/>
                                  </p:stCondLst>
                                  <p:iterate type="lt">
                                    <p:tmPct val="10000"/>
                                  </p:iterate>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1+#ppt_w/2"/>
                                          </p:val>
                                        </p:tav>
                                        <p:tav tm="100000">
                                          <p:val>
                                            <p:strVal val="#ppt_x"/>
                                          </p:val>
                                        </p:tav>
                                      </p:tavLst>
                                    </p:anim>
                                    <p:anim calcmode="lin" valueType="num">
                                      <p:cBhvr additive="base">
                                        <p:cTn id="58" dur="500" fill="hold"/>
                                        <p:tgtEl>
                                          <p:spTgt spid="19"/>
                                        </p:tgtEl>
                                        <p:attrNameLst>
                                          <p:attrName>ppt_y</p:attrName>
                                        </p:attrNameLst>
                                      </p:cBhvr>
                                      <p:tavLst>
                                        <p:tav tm="0">
                                          <p:val>
                                            <p:strVal val="#ppt_y"/>
                                          </p:val>
                                        </p:tav>
                                        <p:tav tm="100000">
                                          <p:val>
                                            <p:strVal val="#ppt_y"/>
                                          </p:val>
                                        </p:tav>
                                      </p:tavLst>
                                    </p:anim>
                                  </p:childTnLst>
                                </p:cTn>
                              </p:par>
                            </p:childTnLst>
                          </p:cTn>
                        </p:par>
                        <p:par>
                          <p:cTn id="59" fill="hold">
                            <p:stCondLst>
                              <p:cond delay="3900"/>
                            </p:stCondLst>
                            <p:childTnLst>
                              <p:par>
                                <p:cTn id="60" presetID="37" presetClass="entr" presetSubtype="0" fill="hold" nodeType="after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anim calcmode="lin" valueType="num">
                                      <p:cBhvr>
                                        <p:cTn id="63" dur="500" fill="hold"/>
                                        <p:tgtEl>
                                          <p:spTgt spid="24"/>
                                        </p:tgtEl>
                                        <p:attrNameLst>
                                          <p:attrName>ppt_x</p:attrName>
                                        </p:attrNameLst>
                                      </p:cBhvr>
                                      <p:tavLst>
                                        <p:tav tm="0">
                                          <p:val>
                                            <p:strVal val="#ppt_x"/>
                                          </p:val>
                                        </p:tav>
                                        <p:tav tm="100000">
                                          <p:val>
                                            <p:strVal val="#ppt_x"/>
                                          </p:val>
                                        </p:tav>
                                      </p:tavLst>
                                    </p:anim>
                                    <p:anim calcmode="lin" valueType="num">
                                      <p:cBhvr>
                                        <p:cTn id="64" dur="450" decel="100000" fill="hold"/>
                                        <p:tgtEl>
                                          <p:spTgt spid="24"/>
                                        </p:tgtEl>
                                        <p:attrNameLst>
                                          <p:attrName>ppt_y</p:attrName>
                                        </p:attrNameLst>
                                      </p:cBhvr>
                                      <p:tavLst>
                                        <p:tav tm="0">
                                          <p:val>
                                            <p:strVal val="#ppt_y+1"/>
                                          </p:val>
                                        </p:tav>
                                        <p:tav tm="100000">
                                          <p:val>
                                            <p:strVal val="#ppt_y-.03"/>
                                          </p:val>
                                        </p:tav>
                                      </p:tavLst>
                                    </p:anim>
                                    <p:anim calcmode="lin" valueType="num">
                                      <p:cBhvr>
                                        <p:cTn id="65" dur="50" accel="100000" fill="hold">
                                          <p:stCondLst>
                                            <p:cond delay="450"/>
                                          </p:stCondLst>
                                        </p:cTn>
                                        <p:tgtEl>
                                          <p:spTgt spid="24"/>
                                        </p:tgtEl>
                                        <p:attrNameLst>
                                          <p:attrName>ppt_y</p:attrName>
                                        </p:attrNameLst>
                                      </p:cBhvr>
                                      <p:tavLst>
                                        <p:tav tm="0">
                                          <p:val>
                                            <p:strVal val="#ppt_y-.03"/>
                                          </p:val>
                                        </p:tav>
                                        <p:tav tm="100000">
                                          <p:val>
                                            <p:strVal val="#ppt_y"/>
                                          </p:val>
                                        </p:tav>
                                      </p:tavLst>
                                    </p:anim>
                                  </p:childTnLst>
                                </p:cTn>
                              </p:par>
                              <p:par>
                                <p:cTn id="66" presetID="49" presetClass="entr" presetSubtype="0" decel="100000"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 calcmode="lin" valueType="num">
                                      <p:cBhvr>
                                        <p:cTn id="70" dur="500" fill="hold"/>
                                        <p:tgtEl>
                                          <p:spTgt spid="24"/>
                                        </p:tgtEl>
                                        <p:attrNameLst>
                                          <p:attrName>style.rotation</p:attrName>
                                        </p:attrNameLst>
                                      </p:cBhvr>
                                      <p:tavLst>
                                        <p:tav tm="0">
                                          <p:val>
                                            <p:fltVal val="360"/>
                                          </p:val>
                                        </p:tav>
                                        <p:tav tm="100000">
                                          <p:val>
                                            <p:fltVal val="0"/>
                                          </p:val>
                                        </p:tav>
                                      </p:tavLst>
                                    </p:anim>
                                    <p:animEffect transition="in" filter="fade">
                                      <p:cBhvr>
                                        <p:cTn id="71" dur="500"/>
                                        <p:tgtEl>
                                          <p:spTgt spid="24"/>
                                        </p:tgtEl>
                                      </p:cBhvr>
                                    </p:animEffect>
                                  </p:childTnLst>
                                </p:cTn>
                              </p:par>
                            </p:childTnLst>
                          </p:cTn>
                        </p:par>
                        <p:par>
                          <p:cTn id="72" fill="hold">
                            <p:stCondLst>
                              <p:cond delay="4400"/>
                            </p:stCondLst>
                            <p:childTnLst>
                              <p:par>
                                <p:cTn id="73" presetID="2" presetClass="entr" presetSubtype="2" fill="hold" grpId="0" nodeType="afterEffect">
                                  <p:stCondLst>
                                    <p:cond delay="0"/>
                                  </p:stCondLst>
                                  <p:iterate type="lt">
                                    <p:tmPct val="10000"/>
                                  </p:iterate>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1+#ppt_w/2"/>
                                          </p:val>
                                        </p:tav>
                                        <p:tav tm="100000">
                                          <p:val>
                                            <p:strVal val="#ppt_x"/>
                                          </p:val>
                                        </p:tav>
                                      </p:tavLst>
                                    </p:anim>
                                    <p:anim calcmode="lin" valueType="num">
                                      <p:cBhvr additive="base">
                                        <p:cTn id="76" dur="500" fill="hold"/>
                                        <p:tgtEl>
                                          <p:spTgt spid="27"/>
                                        </p:tgtEl>
                                        <p:attrNameLst>
                                          <p:attrName>ppt_y</p:attrName>
                                        </p:attrNameLst>
                                      </p:cBhvr>
                                      <p:tavLst>
                                        <p:tav tm="0">
                                          <p:val>
                                            <p:strVal val="#ppt_y"/>
                                          </p:val>
                                        </p:tav>
                                        <p:tav tm="100000">
                                          <p:val>
                                            <p:strVal val="#ppt_y"/>
                                          </p:val>
                                        </p:tav>
                                      </p:tavLst>
                                    </p:anim>
                                  </p:childTnLst>
                                </p:cTn>
                              </p:par>
                            </p:childTnLst>
                          </p:cTn>
                        </p:par>
                        <p:par>
                          <p:cTn id="77" fill="hold">
                            <p:stCondLst>
                              <p:cond delay="5400"/>
                            </p:stCondLst>
                            <p:childTnLst>
                              <p:par>
                                <p:cTn id="78" presetID="37" presetClass="entr" presetSubtype="0" fill="hold"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anim calcmode="lin" valueType="num">
                                      <p:cBhvr>
                                        <p:cTn id="81" dur="500" fill="hold"/>
                                        <p:tgtEl>
                                          <p:spTgt spid="28"/>
                                        </p:tgtEl>
                                        <p:attrNameLst>
                                          <p:attrName>ppt_x</p:attrName>
                                        </p:attrNameLst>
                                      </p:cBhvr>
                                      <p:tavLst>
                                        <p:tav tm="0">
                                          <p:val>
                                            <p:strVal val="#ppt_x"/>
                                          </p:val>
                                        </p:tav>
                                        <p:tav tm="100000">
                                          <p:val>
                                            <p:strVal val="#ppt_x"/>
                                          </p:val>
                                        </p:tav>
                                      </p:tavLst>
                                    </p:anim>
                                    <p:anim calcmode="lin" valueType="num">
                                      <p:cBhvr>
                                        <p:cTn id="82" dur="450" decel="100000" fill="hold"/>
                                        <p:tgtEl>
                                          <p:spTgt spid="28"/>
                                        </p:tgtEl>
                                        <p:attrNameLst>
                                          <p:attrName>ppt_y</p:attrName>
                                        </p:attrNameLst>
                                      </p:cBhvr>
                                      <p:tavLst>
                                        <p:tav tm="0">
                                          <p:val>
                                            <p:strVal val="#ppt_y+1"/>
                                          </p:val>
                                        </p:tav>
                                        <p:tav tm="100000">
                                          <p:val>
                                            <p:strVal val="#ppt_y-.03"/>
                                          </p:val>
                                        </p:tav>
                                      </p:tavLst>
                                    </p:anim>
                                    <p:anim calcmode="lin" valueType="num">
                                      <p:cBhvr>
                                        <p:cTn id="83" dur="50" accel="100000" fill="hold">
                                          <p:stCondLst>
                                            <p:cond delay="450"/>
                                          </p:stCondLst>
                                        </p:cTn>
                                        <p:tgtEl>
                                          <p:spTgt spid="28"/>
                                        </p:tgtEl>
                                        <p:attrNameLst>
                                          <p:attrName>ppt_y</p:attrName>
                                        </p:attrNameLst>
                                      </p:cBhvr>
                                      <p:tavLst>
                                        <p:tav tm="0">
                                          <p:val>
                                            <p:strVal val="#ppt_y-.03"/>
                                          </p:val>
                                        </p:tav>
                                        <p:tav tm="100000">
                                          <p:val>
                                            <p:strVal val="#ppt_y"/>
                                          </p:val>
                                        </p:tav>
                                      </p:tavLst>
                                    </p:anim>
                                  </p:childTnLst>
                                </p:cTn>
                              </p:par>
                              <p:par>
                                <p:cTn id="84" presetID="49" presetClass="entr" presetSubtype="0" decel="100000" fill="hold" nodeType="withEffect">
                                  <p:stCondLst>
                                    <p:cond delay="0"/>
                                  </p:stCondLst>
                                  <p:childTnLst>
                                    <p:set>
                                      <p:cBhvr>
                                        <p:cTn id="85" dur="1" fill="hold">
                                          <p:stCondLst>
                                            <p:cond delay="0"/>
                                          </p:stCondLst>
                                        </p:cTn>
                                        <p:tgtEl>
                                          <p:spTgt spid="28"/>
                                        </p:tgtEl>
                                        <p:attrNameLst>
                                          <p:attrName>style.visibility</p:attrName>
                                        </p:attrNameLst>
                                      </p:cBhvr>
                                      <p:to>
                                        <p:strVal val="visible"/>
                                      </p:to>
                                    </p:set>
                                    <p:anim calcmode="lin" valueType="num">
                                      <p:cBhvr>
                                        <p:cTn id="86" dur="500" fill="hold"/>
                                        <p:tgtEl>
                                          <p:spTgt spid="28"/>
                                        </p:tgtEl>
                                        <p:attrNameLst>
                                          <p:attrName>ppt_w</p:attrName>
                                        </p:attrNameLst>
                                      </p:cBhvr>
                                      <p:tavLst>
                                        <p:tav tm="0">
                                          <p:val>
                                            <p:fltVal val="0"/>
                                          </p:val>
                                        </p:tav>
                                        <p:tav tm="100000">
                                          <p:val>
                                            <p:strVal val="#ppt_w"/>
                                          </p:val>
                                        </p:tav>
                                      </p:tavLst>
                                    </p:anim>
                                    <p:anim calcmode="lin" valueType="num">
                                      <p:cBhvr>
                                        <p:cTn id="87" dur="500" fill="hold"/>
                                        <p:tgtEl>
                                          <p:spTgt spid="28"/>
                                        </p:tgtEl>
                                        <p:attrNameLst>
                                          <p:attrName>ppt_h</p:attrName>
                                        </p:attrNameLst>
                                      </p:cBhvr>
                                      <p:tavLst>
                                        <p:tav tm="0">
                                          <p:val>
                                            <p:fltVal val="0"/>
                                          </p:val>
                                        </p:tav>
                                        <p:tav tm="100000">
                                          <p:val>
                                            <p:strVal val="#ppt_h"/>
                                          </p:val>
                                        </p:tav>
                                      </p:tavLst>
                                    </p:anim>
                                    <p:anim calcmode="lin" valueType="num">
                                      <p:cBhvr>
                                        <p:cTn id="88" dur="500" fill="hold"/>
                                        <p:tgtEl>
                                          <p:spTgt spid="28"/>
                                        </p:tgtEl>
                                        <p:attrNameLst>
                                          <p:attrName>style.rotation</p:attrName>
                                        </p:attrNameLst>
                                      </p:cBhvr>
                                      <p:tavLst>
                                        <p:tav tm="0">
                                          <p:val>
                                            <p:fltVal val="360"/>
                                          </p:val>
                                        </p:tav>
                                        <p:tav tm="100000">
                                          <p:val>
                                            <p:fltVal val="0"/>
                                          </p:val>
                                        </p:tav>
                                      </p:tavLst>
                                    </p:anim>
                                    <p:animEffect transition="in" filter="fade">
                                      <p:cBhvr>
                                        <p:cTn id="89" dur="500"/>
                                        <p:tgtEl>
                                          <p:spTgt spid="28"/>
                                        </p:tgtEl>
                                      </p:cBhvr>
                                    </p:animEffect>
                                  </p:childTnLst>
                                </p:cTn>
                              </p:par>
                            </p:childTnLst>
                          </p:cTn>
                        </p:par>
                        <p:par>
                          <p:cTn id="90" fill="hold">
                            <p:stCondLst>
                              <p:cond delay="5900"/>
                            </p:stCondLst>
                            <p:childTnLst>
                              <p:par>
                                <p:cTn id="91" presetID="2" presetClass="entr" presetSubtype="2" fill="hold" grpId="0" nodeType="afterEffect">
                                  <p:stCondLst>
                                    <p:cond delay="0"/>
                                  </p:stCondLst>
                                  <p:iterate type="lt">
                                    <p:tmPct val="10000"/>
                                  </p:iterate>
                                  <p:childTnLst>
                                    <p:set>
                                      <p:cBhvr>
                                        <p:cTn id="92" dur="1" fill="hold">
                                          <p:stCondLst>
                                            <p:cond delay="0"/>
                                          </p:stCondLst>
                                        </p:cTn>
                                        <p:tgtEl>
                                          <p:spTgt spid="31"/>
                                        </p:tgtEl>
                                        <p:attrNameLst>
                                          <p:attrName>style.visibility</p:attrName>
                                        </p:attrNameLst>
                                      </p:cBhvr>
                                      <p:to>
                                        <p:strVal val="visible"/>
                                      </p:to>
                                    </p:set>
                                    <p:anim calcmode="lin" valueType="num">
                                      <p:cBhvr additive="base">
                                        <p:cTn id="93" dur="500" fill="hold"/>
                                        <p:tgtEl>
                                          <p:spTgt spid="31"/>
                                        </p:tgtEl>
                                        <p:attrNameLst>
                                          <p:attrName>ppt_x</p:attrName>
                                        </p:attrNameLst>
                                      </p:cBhvr>
                                      <p:tavLst>
                                        <p:tav tm="0">
                                          <p:val>
                                            <p:strVal val="1+#ppt_w/2"/>
                                          </p:val>
                                        </p:tav>
                                        <p:tav tm="100000">
                                          <p:val>
                                            <p:strVal val="#ppt_x"/>
                                          </p:val>
                                        </p:tav>
                                      </p:tavLst>
                                    </p:anim>
                                    <p:anim calcmode="lin" valueType="num">
                                      <p:cBhvr additive="base">
                                        <p:cTn id="94" dur="500" fill="hold"/>
                                        <p:tgtEl>
                                          <p:spTgt spid="31"/>
                                        </p:tgtEl>
                                        <p:attrNameLst>
                                          <p:attrName>ppt_y</p:attrName>
                                        </p:attrNameLst>
                                      </p:cBhvr>
                                      <p:tavLst>
                                        <p:tav tm="0">
                                          <p:val>
                                            <p:strVal val="#ppt_y"/>
                                          </p:val>
                                        </p:tav>
                                        <p:tav tm="100000">
                                          <p:val>
                                            <p:strVal val="#ppt_y"/>
                                          </p:val>
                                        </p:tav>
                                      </p:tavLst>
                                    </p:anim>
                                  </p:childTnLst>
                                </p:cTn>
                              </p:par>
                            </p:childTnLst>
                          </p:cTn>
                        </p:par>
                        <p:par>
                          <p:cTn id="95" fill="hold">
                            <p:stCondLst>
                              <p:cond delay="6950"/>
                            </p:stCondLst>
                            <p:childTnLst>
                              <p:par>
                                <p:cTn id="96" presetID="37" presetClass="entr" presetSubtype="0" fill="hold" nodeType="after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fade">
                                      <p:cBhvr>
                                        <p:cTn id="98" dur="500"/>
                                        <p:tgtEl>
                                          <p:spTgt spid="32"/>
                                        </p:tgtEl>
                                      </p:cBhvr>
                                    </p:animEffect>
                                    <p:anim calcmode="lin" valueType="num">
                                      <p:cBhvr>
                                        <p:cTn id="99" dur="500" fill="hold"/>
                                        <p:tgtEl>
                                          <p:spTgt spid="32"/>
                                        </p:tgtEl>
                                        <p:attrNameLst>
                                          <p:attrName>ppt_x</p:attrName>
                                        </p:attrNameLst>
                                      </p:cBhvr>
                                      <p:tavLst>
                                        <p:tav tm="0">
                                          <p:val>
                                            <p:strVal val="#ppt_x"/>
                                          </p:val>
                                        </p:tav>
                                        <p:tav tm="100000">
                                          <p:val>
                                            <p:strVal val="#ppt_x"/>
                                          </p:val>
                                        </p:tav>
                                      </p:tavLst>
                                    </p:anim>
                                    <p:anim calcmode="lin" valueType="num">
                                      <p:cBhvr>
                                        <p:cTn id="100" dur="450" decel="100000" fill="hold"/>
                                        <p:tgtEl>
                                          <p:spTgt spid="32"/>
                                        </p:tgtEl>
                                        <p:attrNameLst>
                                          <p:attrName>ppt_y</p:attrName>
                                        </p:attrNameLst>
                                      </p:cBhvr>
                                      <p:tavLst>
                                        <p:tav tm="0">
                                          <p:val>
                                            <p:strVal val="#ppt_y+1"/>
                                          </p:val>
                                        </p:tav>
                                        <p:tav tm="100000">
                                          <p:val>
                                            <p:strVal val="#ppt_y-.03"/>
                                          </p:val>
                                        </p:tav>
                                      </p:tavLst>
                                    </p:anim>
                                    <p:anim calcmode="lin" valueType="num">
                                      <p:cBhvr>
                                        <p:cTn id="101" dur="50" accel="100000" fill="hold">
                                          <p:stCondLst>
                                            <p:cond delay="450"/>
                                          </p:stCondLst>
                                        </p:cTn>
                                        <p:tgtEl>
                                          <p:spTgt spid="32"/>
                                        </p:tgtEl>
                                        <p:attrNameLst>
                                          <p:attrName>ppt_y</p:attrName>
                                        </p:attrNameLst>
                                      </p:cBhvr>
                                      <p:tavLst>
                                        <p:tav tm="0">
                                          <p:val>
                                            <p:strVal val="#ppt_y-.03"/>
                                          </p:val>
                                        </p:tav>
                                        <p:tav tm="100000">
                                          <p:val>
                                            <p:strVal val="#ppt_y"/>
                                          </p:val>
                                        </p:tav>
                                      </p:tavLst>
                                    </p:anim>
                                  </p:childTnLst>
                                </p:cTn>
                              </p:par>
                              <p:par>
                                <p:cTn id="102" presetID="49" presetClass="entr" presetSubtype="0" decel="100000" fill="hold" nodeType="withEffect">
                                  <p:stCondLst>
                                    <p:cond delay="0"/>
                                  </p:stCondLst>
                                  <p:childTnLst>
                                    <p:set>
                                      <p:cBhvr>
                                        <p:cTn id="103" dur="1" fill="hold">
                                          <p:stCondLst>
                                            <p:cond delay="0"/>
                                          </p:stCondLst>
                                        </p:cTn>
                                        <p:tgtEl>
                                          <p:spTgt spid="32"/>
                                        </p:tgtEl>
                                        <p:attrNameLst>
                                          <p:attrName>style.visibility</p:attrName>
                                        </p:attrNameLst>
                                      </p:cBhvr>
                                      <p:to>
                                        <p:strVal val="visible"/>
                                      </p:to>
                                    </p:set>
                                    <p:anim calcmode="lin" valueType="num">
                                      <p:cBhvr>
                                        <p:cTn id="104" dur="500" fill="hold"/>
                                        <p:tgtEl>
                                          <p:spTgt spid="32"/>
                                        </p:tgtEl>
                                        <p:attrNameLst>
                                          <p:attrName>ppt_w</p:attrName>
                                        </p:attrNameLst>
                                      </p:cBhvr>
                                      <p:tavLst>
                                        <p:tav tm="0">
                                          <p:val>
                                            <p:fltVal val="0"/>
                                          </p:val>
                                        </p:tav>
                                        <p:tav tm="100000">
                                          <p:val>
                                            <p:strVal val="#ppt_w"/>
                                          </p:val>
                                        </p:tav>
                                      </p:tavLst>
                                    </p:anim>
                                    <p:anim calcmode="lin" valueType="num">
                                      <p:cBhvr>
                                        <p:cTn id="105" dur="500" fill="hold"/>
                                        <p:tgtEl>
                                          <p:spTgt spid="32"/>
                                        </p:tgtEl>
                                        <p:attrNameLst>
                                          <p:attrName>ppt_h</p:attrName>
                                        </p:attrNameLst>
                                      </p:cBhvr>
                                      <p:tavLst>
                                        <p:tav tm="0">
                                          <p:val>
                                            <p:fltVal val="0"/>
                                          </p:val>
                                        </p:tav>
                                        <p:tav tm="100000">
                                          <p:val>
                                            <p:strVal val="#ppt_h"/>
                                          </p:val>
                                        </p:tav>
                                      </p:tavLst>
                                    </p:anim>
                                    <p:anim calcmode="lin" valueType="num">
                                      <p:cBhvr>
                                        <p:cTn id="106" dur="500" fill="hold"/>
                                        <p:tgtEl>
                                          <p:spTgt spid="32"/>
                                        </p:tgtEl>
                                        <p:attrNameLst>
                                          <p:attrName>style.rotation</p:attrName>
                                        </p:attrNameLst>
                                      </p:cBhvr>
                                      <p:tavLst>
                                        <p:tav tm="0">
                                          <p:val>
                                            <p:fltVal val="360"/>
                                          </p:val>
                                        </p:tav>
                                        <p:tav tm="100000">
                                          <p:val>
                                            <p:fltVal val="0"/>
                                          </p:val>
                                        </p:tav>
                                      </p:tavLst>
                                    </p:anim>
                                    <p:animEffect transition="in" filter="fade">
                                      <p:cBhvr>
                                        <p:cTn id="107" dur="500"/>
                                        <p:tgtEl>
                                          <p:spTgt spid="32"/>
                                        </p:tgtEl>
                                      </p:cBhvr>
                                    </p:animEffect>
                                  </p:childTnLst>
                                </p:cTn>
                              </p:par>
                            </p:childTnLst>
                          </p:cTn>
                        </p:par>
                        <p:par>
                          <p:cTn id="108" fill="hold">
                            <p:stCondLst>
                              <p:cond delay="7450"/>
                            </p:stCondLst>
                            <p:childTnLst>
                              <p:par>
                                <p:cTn id="109" presetID="2" presetClass="entr" presetSubtype="2" fill="hold" grpId="0" nodeType="afterEffect">
                                  <p:stCondLst>
                                    <p:cond delay="0"/>
                                  </p:stCondLst>
                                  <p:iterate type="lt">
                                    <p:tmPct val="10000"/>
                                  </p:iterate>
                                  <p:childTnLst>
                                    <p:set>
                                      <p:cBhvr>
                                        <p:cTn id="110" dur="1" fill="hold">
                                          <p:stCondLst>
                                            <p:cond delay="0"/>
                                          </p:stCondLst>
                                        </p:cTn>
                                        <p:tgtEl>
                                          <p:spTgt spid="35"/>
                                        </p:tgtEl>
                                        <p:attrNameLst>
                                          <p:attrName>style.visibility</p:attrName>
                                        </p:attrNameLst>
                                      </p:cBhvr>
                                      <p:to>
                                        <p:strVal val="visible"/>
                                      </p:to>
                                    </p:set>
                                    <p:anim calcmode="lin" valueType="num">
                                      <p:cBhvr additive="base">
                                        <p:cTn id="111" dur="500" fill="hold"/>
                                        <p:tgtEl>
                                          <p:spTgt spid="35"/>
                                        </p:tgtEl>
                                        <p:attrNameLst>
                                          <p:attrName>ppt_x</p:attrName>
                                        </p:attrNameLst>
                                      </p:cBhvr>
                                      <p:tavLst>
                                        <p:tav tm="0">
                                          <p:val>
                                            <p:strVal val="1+#ppt_w/2"/>
                                          </p:val>
                                        </p:tav>
                                        <p:tav tm="100000">
                                          <p:val>
                                            <p:strVal val="#ppt_x"/>
                                          </p:val>
                                        </p:tav>
                                      </p:tavLst>
                                    </p:anim>
                                    <p:anim calcmode="lin" valueType="num">
                                      <p:cBhvr additive="base">
                                        <p:cTn id="112" dur="500" fill="hold"/>
                                        <p:tgtEl>
                                          <p:spTgt spid="35"/>
                                        </p:tgtEl>
                                        <p:attrNameLst>
                                          <p:attrName>ppt_y</p:attrName>
                                        </p:attrNameLst>
                                      </p:cBhvr>
                                      <p:tavLst>
                                        <p:tav tm="0">
                                          <p:val>
                                            <p:strVal val="#ppt_y"/>
                                          </p:val>
                                        </p:tav>
                                        <p:tav tm="100000">
                                          <p:val>
                                            <p:strVal val="#ppt_y"/>
                                          </p:val>
                                        </p:tav>
                                      </p:tavLst>
                                    </p:anim>
                                  </p:childTnLst>
                                </p:cTn>
                              </p:par>
                            </p:childTnLst>
                          </p:cTn>
                        </p:par>
                        <p:par>
                          <p:cTn id="113" fill="hold">
                            <p:stCondLst>
                              <p:cond delay="8650"/>
                            </p:stCondLst>
                            <p:childTnLst>
                              <p:par>
                                <p:cTn id="114" presetID="37" presetClass="entr" presetSubtype="0" fill="hold" nodeType="afterEffect">
                                  <p:stCondLst>
                                    <p:cond delay="0"/>
                                  </p:stCondLst>
                                  <p:childTnLst>
                                    <p:set>
                                      <p:cBhvr>
                                        <p:cTn id="115" dur="1" fill="hold">
                                          <p:stCondLst>
                                            <p:cond delay="0"/>
                                          </p:stCondLst>
                                        </p:cTn>
                                        <p:tgtEl>
                                          <p:spTgt spid="36"/>
                                        </p:tgtEl>
                                        <p:attrNameLst>
                                          <p:attrName>style.visibility</p:attrName>
                                        </p:attrNameLst>
                                      </p:cBhvr>
                                      <p:to>
                                        <p:strVal val="visible"/>
                                      </p:to>
                                    </p:set>
                                    <p:animEffect transition="in" filter="fade">
                                      <p:cBhvr>
                                        <p:cTn id="116" dur="500"/>
                                        <p:tgtEl>
                                          <p:spTgt spid="36"/>
                                        </p:tgtEl>
                                      </p:cBhvr>
                                    </p:animEffect>
                                    <p:anim calcmode="lin" valueType="num">
                                      <p:cBhvr>
                                        <p:cTn id="117" dur="500" fill="hold"/>
                                        <p:tgtEl>
                                          <p:spTgt spid="36"/>
                                        </p:tgtEl>
                                        <p:attrNameLst>
                                          <p:attrName>ppt_x</p:attrName>
                                        </p:attrNameLst>
                                      </p:cBhvr>
                                      <p:tavLst>
                                        <p:tav tm="0">
                                          <p:val>
                                            <p:strVal val="#ppt_x"/>
                                          </p:val>
                                        </p:tav>
                                        <p:tav tm="100000">
                                          <p:val>
                                            <p:strVal val="#ppt_x"/>
                                          </p:val>
                                        </p:tav>
                                      </p:tavLst>
                                    </p:anim>
                                    <p:anim calcmode="lin" valueType="num">
                                      <p:cBhvr>
                                        <p:cTn id="118" dur="450" decel="100000" fill="hold"/>
                                        <p:tgtEl>
                                          <p:spTgt spid="36"/>
                                        </p:tgtEl>
                                        <p:attrNameLst>
                                          <p:attrName>ppt_y</p:attrName>
                                        </p:attrNameLst>
                                      </p:cBhvr>
                                      <p:tavLst>
                                        <p:tav tm="0">
                                          <p:val>
                                            <p:strVal val="#ppt_y+1"/>
                                          </p:val>
                                        </p:tav>
                                        <p:tav tm="100000">
                                          <p:val>
                                            <p:strVal val="#ppt_y-.03"/>
                                          </p:val>
                                        </p:tav>
                                      </p:tavLst>
                                    </p:anim>
                                    <p:anim calcmode="lin" valueType="num">
                                      <p:cBhvr>
                                        <p:cTn id="119" dur="50" accel="100000" fill="hold">
                                          <p:stCondLst>
                                            <p:cond delay="450"/>
                                          </p:stCondLst>
                                        </p:cTn>
                                        <p:tgtEl>
                                          <p:spTgt spid="36"/>
                                        </p:tgtEl>
                                        <p:attrNameLst>
                                          <p:attrName>ppt_y</p:attrName>
                                        </p:attrNameLst>
                                      </p:cBhvr>
                                      <p:tavLst>
                                        <p:tav tm="0">
                                          <p:val>
                                            <p:strVal val="#ppt_y-.03"/>
                                          </p:val>
                                        </p:tav>
                                        <p:tav tm="100000">
                                          <p:val>
                                            <p:strVal val="#ppt_y"/>
                                          </p:val>
                                        </p:tav>
                                      </p:tavLst>
                                    </p:anim>
                                  </p:childTnLst>
                                </p:cTn>
                              </p:par>
                              <p:par>
                                <p:cTn id="120" presetID="49" presetClass="entr" presetSubtype="0" decel="100000" fill="hold" nodeType="withEffect">
                                  <p:stCondLst>
                                    <p:cond delay="0"/>
                                  </p:stCondLst>
                                  <p:childTnLst>
                                    <p:set>
                                      <p:cBhvr>
                                        <p:cTn id="121" dur="1" fill="hold">
                                          <p:stCondLst>
                                            <p:cond delay="0"/>
                                          </p:stCondLst>
                                        </p:cTn>
                                        <p:tgtEl>
                                          <p:spTgt spid="36"/>
                                        </p:tgtEl>
                                        <p:attrNameLst>
                                          <p:attrName>style.visibility</p:attrName>
                                        </p:attrNameLst>
                                      </p:cBhvr>
                                      <p:to>
                                        <p:strVal val="visible"/>
                                      </p:to>
                                    </p:set>
                                    <p:anim calcmode="lin" valueType="num">
                                      <p:cBhvr>
                                        <p:cTn id="122" dur="500" fill="hold"/>
                                        <p:tgtEl>
                                          <p:spTgt spid="36"/>
                                        </p:tgtEl>
                                        <p:attrNameLst>
                                          <p:attrName>ppt_w</p:attrName>
                                        </p:attrNameLst>
                                      </p:cBhvr>
                                      <p:tavLst>
                                        <p:tav tm="0">
                                          <p:val>
                                            <p:fltVal val="0"/>
                                          </p:val>
                                        </p:tav>
                                        <p:tav tm="100000">
                                          <p:val>
                                            <p:strVal val="#ppt_w"/>
                                          </p:val>
                                        </p:tav>
                                      </p:tavLst>
                                    </p:anim>
                                    <p:anim calcmode="lin" valueType="num">
                                      <p:cBhvr>
                                        <p:cTn id="123" dur="500" fill="hold"/>
                                        <p:tgtEl>
                                          <p:spTgt spid="36"/>
                                        </p:tgtEl>
                                        <p:attrNameLst>
                                          <p:attrName>ppt_h</p:attrName>
                                        </p:attrNameLst>
                                      </p:cBhvr>
                                      <p:tavLst>
                                        <p:tav tm="0">
                                          <p:val>
                                            <p:fltVal val="0"/>
                                          </p:val>
                                        </p:tav>
                                        <p:tav tm="100000">
                                          <p:val>
                                            <p:strVal val="#ppt_h"/>
                                          </p:val>
                                        </p:tav>
                                      </p:tavLst>
                                    </p:anim>
                                    <p:anim calcmode="lin" valueType="num">
                                      <p:cBhvr>
                                        <p:cTn id="124" dur="500" fill="hold"/>
                                        <p:tgtEl>
                                          <p:spTgt spid="36"/>
                                        </p:tgtEl>
                                        <p:attrNameLst>
                                          <p:attrName>style.rotation</p:attrName>
                                        </p:attrNameLst>
                                      </p:cBhvr>
                                      <p:tavLst>
                                        <p:tav tm="0">
                                          <p:val>
                                            <p:fltVal val="360"/>
                                          </p:val>
                                        </p:tav>
                                        <p:tav tm="100000">
                                          <p:val>
                                            <p:fltVal val="0"/>
                                          </p:val>
                                        </p:tav>
                                      </p:tavLst>
                                    </p:anim>
                                    <p:animEffect transition="in" filter="fade">
                                      <p:cBhvr>
                                        <p:cTn id="125" dur="500"/>
                                        <p:tgtEl>
                                          <p:spTgt spid="36"/>
                                        </p:tgtEl>
                                      </p:cBhvr>
                                    </p:animEffect>
                                  </p:childTnLst>
                                </p:cTn>
                              </p:par>
                            </p:childTnLst>
                          </p:cTn>
                        </p:par>
                        <p:par>
                          <p:cTn id="126" fill="hold">
                            <p:stCondLst>
                              <p:cond delay="9150"/>
                            </p:stCondLst>
                            <p:childTnLst>
                              <p:par>
                                <p:cTn id="127" presetID="2" presetClass="entr" presetSubtype="2" fill="hold" grpId="0" nodeType="afterEffect">
                                  <p:stCondLst>
                                    <p:cond delay="0"/>
                                  </p:stCondLst>
                                  <p:iterate type="lt">
                                    <p:tmPct val="10000"/>
                                  </p:iterate>
                                  <p:childTnLst>
                                    <p:set>
                                      <p:cBhvr>
                                        <p:cTn id="128" dur="1" fill="hold">
                                          <p:stCondLst>
                                            <p:cond delay="0"/>
                                          </p:stCondLst>
                                        </p:cTn>
                                        <p:tgtEl>
                                          <p:spTgt spid="39"/>
                                        </p:tgtEl>
                                        <p:attrNameLst>
                                          <p:attrName>style.visibility</p:attrName>
                                        </p:attrNameLst>
                                      </p:cBhvr>
                                      <p:to>
                                        <p:strVal val="visible"/>
                                      </p:to>
                                    </p:set>
                                    <p:anim calcmode="lin" valueType="num">
                                      <p:cBhvr additive="base">
                                        <p:cTn id="129" dur="500" fill="hold"/>
                                        <p:tgtEl>
                                          <p:spTgt spid="39"/>
                                        </p:tgtEl>
                                        <p:attrNameLst>
                                          <p:attrName>ppt_x</p:attrName>
                                        </p:attrNameLst>
                                      </p:cBhvr>
                                      <p:tavLst>
                                        <p:tav tm="0">
                                          <p:val>
                                            <p:strVal val="1+#ppt_w/2"/>
                                          </p:val>
                                        </p:tav>
                                        <p:tav tm="100000">
                                          <p:val>
                                            <p:strVal val="#ppt_x"/>
                                          </p:val>
                                        </p:tav>
                                      </p:tavLst>
                                    </p:anim>
                                    <p:anim calcmode="lin" valueType="num">
                                      <p:cBhvr additive="base">
                                        <p:cTn id="130"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9" grpId="0"/>
      <p:bldP spid="27" grpId="0"/>
      <p:bldP spid="31" grpId="0"/>
      <p:bldP spid="35" grpId="0"/>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FB565A2D-4B70-421A-AA82-176ABA10EE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450187">
            <a:off x="-4136886" y="2977073"/>
            <a:ext cx="6855716" cy="5996349"/>
          </a:xfrm>
          <a:prstGeom prst="rect">
            <a:avLst/>
          </a:prstGeom>
        </p:spPr>
      </p:pic>
      <p:pic>
        <p:nvPicPr>
          <p:cNvPr id="5" name="图片 4">
            <a:extLst>
              <a:ext uri="{FF2B5EF4-FFF2-40B4-BE49-F238E27FC236}">
                <a16:creationId xmlns="" xmlns:a16="http://schemas.microsoft.com/office/drawing/2014/main" id="{A35CF588-D099-41CE-96B9-64044F529E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H="1">
            <a:off x="10029882" y="-1517379"/>
            <a:ext cx="6855716" cy="599634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79" y="0"/>
            <a:ext cx="1269841" cy="2260317"/>
          </a:xfrm>
          <a:prstGeom prst="rect">
            <a:avLst/>
          </a:prstGeom>
          <a:effectLst>
            <a:outerShdw blurRad="50800" dist="38100" dir="2700000" algn="tl" rotWithShape="0">
              <a:prstClr val="black">
                <a:alpha val="40000"/>
              </a:prstClr>
            </a:outerShdw>
          </a:effectLst>
        </p:spPr>
      </p:pic>
      <p:sp>
        <p:nvSpPr>
          <p:cNvPr id="7" name="文本框 6">
            <a:extLst>
              <a:ext uri="{FF2B5EF4-FFF2-40B4-BE49-F238E27FC236}">
                <a16:creationId xmlns:a16="http://schemas.microsoft.com/office/drawing/2014/main" xmlns="" id="{DE45C898-5E71-46B3-B671-EBFD8F85BCC4}"/>
              </a:ext>
            </a:extLst>
          </p:cNvPr>
          <p:cNvSpPr txBox="1"/>
          <p:nvPr/>
        </p:nvSpPr>
        <p:spPr>
          <a:xfrm>
            <a:off x="1507038" y="500329"/>
            <a:ext cx="3866627"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Bird Go Demo </a:t>
            </a:r>
            <a:endParaRPr lang="zh-CN" altLang="en-US" sz="3200" b="1" dirty="0">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cxnSp>
        <p:nvCxnSpPr>
          <p:cNvPr id="8" name="Straight Connector 9"/>
          <p:cNvCxnSpPr/>
          <p:nvPr/>
        </p:nvCxnSpPr>
        <p:spPr>
          <a:xfrm flipV="1">
            <a:off x="1507038" y="981075"/>
            <a:ext cx="3134812" cy="3587"/>
          </a:xfrm>
          <a:prstGeom prst="line">
            <a:avLst/>
          </a:prstGeom>
          <a:ln w="25400" cmpd="sng">
            <a:solidFill>
              <a:schemeClr val="accent1">
                <a:lumMod val="75000"/>
              </a:schemeClr>
            </a:solidFill>
            <a:prstDash val="sysDot"/>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xmlns="" id="{DE45C898-5E71-46B3-B671-EBFD8F85BCC4}"/>
              </a:ext>
            </a:extLst>
          </p:cNvPr>
          <p:cNvSpPr txBox="1"/>
          <p:nvPr/>
        </p:nvSpPr>
        <p:spPr>
          <a:xfrm>
            <a:off x="1569925" y="1003742"/>
            <a:ext cx="2804152" cy="95410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2400" dirty="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Bird recognize</a:t>
            </a:r>
            <a:endParaRPr lang="zh-CN" altLang="en-US" sz="2400" dirty="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a:p>
            <a:pPr algn="ctr"/>
            <a:endParaRPr lang="zh-CN" altLang="en-US" sz="3200" dirty="0">
              <a:ln w="0"/>
              <a:effectLst>
                <a:outerShdw blurRad="38100" dist="19050" dir="2700000" algn="tl" rotWithShape="0">
                  <a:schemeClr val="dk1">
                    <a:alpha val="40000"/>
                  </a:scheme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cxnSp>
        <p:nvCxnSpPr>
          <p:cNvPr id="15" name="直接箭头连接符 14"/>
          <p:cNvCxnSpPr/>
          <p:nvPr/>
        </p:nvCxnSpPr>
        <p:spPr>
          <a:xfrm>
            <a:off x="4146658" y="2917371"/>
            <a:ext cx="529146" cy="0"/>
          </a:xfrm>
          <a:prstGeom prst="straightConnector1">
            <a:avLst/>
          </a:prstGeom>
          <a:ln w="85725">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9506058" y="2962193"/>
            <a:ext cx="529146" cy="0"/>
          </a:xfrm>
          <a:prstGeom prst="straightConnector1">
            <a:avLst/>
          </a:prstGeom>
          <a:ln w="85725">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919888" y="1465407"/>
            <a:ext cx="2993572" cy="3178238"/>
            <a:chOff x="919888" y="1465407"/>
            <a:chExt cx="2993572" cy="3178238"/>
          </a:xfrm>
        </p:grpSpPr>
        <p:pic>
          <p:nvPicPr>
            <p:cNvPr id="12" name="图片 11"/>
            <p:cNvPicPr>
              <a:picLocks noChangeAspect="1"/>
            </p:cNvPicPr>
            <p:nvPr/>
          </p:nvPicPr>
          <p:blipFill>
            <a:blip r:embed="rId5">
              <a:extLst>
                <a:ext uri="{BEBA8EAE-BF5A-486C-A8C5-ECC9F3942E4B}">
                  <a14:imgProps xmlns:a14="http://schemas.microsoft.com/office/drawing/2010/main">
                    <a14:imgLayer r:embed="rId6">
                      <a14:imgEffect>
                        <a14:colorTemperature colorTemp="2229"/>
                      </a14:imgEffect>
                    </a14:imgLayer>
                  </a14:imgProps>
                </a:ext>
                <a:ext uri="{28A0092B-C50C-407E-A947-70E740481C1C}">
                  <a14:useLocalDpi xmlns:a14="http://schemas.microsoft.com/office/drawing/2010/main" val="0"/>
                </a:ext>
              </a:extLst>
            </a:blip>
            <a:stretch>
              <a:fillRect/>
            </a:stretch>
          </p:blipFill>
          <p:spPr>
            <a:xfrm>
              <a:off x="919888" y="1465407"/>
              <a:ext cx="2993572" cy="2993572"/>
            </a:xfrm>
            <a:prstGeom prst="rect">
              <a:avLst/>
            </a:prstGeom>
            <a:noFill/>
          </p:spPr>
        </p:pic>
        <p:sp>
          <p:nvSpPr>
            <p:cNvPr id="18" name="文本框 17"/>
            <p:cNvSpPr txBox="1"/>
            <p:nvPr/>
          </p:nvSpPr>
          <p:spPr>
            <a:xfrm>
              <a:off x="1082014" y="4274313"/>
              <a:ext cx="2669320" cy="369332"/>
            </a:xfrm>
            <a:prstGeom prst="rect">
              <a:avLst/>
            </a:prstGeom>
            <a:noFill/>
          </p:spPr>
          <p:txBody>
            <a:bodyPr wrap="none" rtlCol="0">
              <a:spAutoFit/>
            </a:bodyPr>
            <a:lstStyle/>
            <a:p>
              <a:r>
                <a:rPr lang="en-US" altLang="zh-CN" dirty="0" smtClean="0"/>
                <a:t>Waveform of birdsong</a:t>
              </a:r>
              <a:endParaRPr lang="zh-CN" altLang="en-US" dirty="0"/>
            </a:p>
          </p:txBody>
        </p:sp>
      </p:grpSp>
      <p:grpSp>
        <p:nvGrpSpPr>
          <p:cNvPr id="22" name="组合 21"/>
          <p:cNvGrpSpPr/>
          <p:nvPr/>
        </p:nvGrpSpPr>
        <p:grpSpPr>
          <a:xfrm>
            <a:off x="5071938" y="1745947"/>
            <a:ext cx="4277359" cy="2897698"/>
            <a:chOff x="5071938" y="1745947"/>
            <a:chExt cx="4277359" cy="2897698"/>
          </a:xfrm>
        </p:grpSpPr>
        <p:pic>
          <p:nvPicPr>
            <p:cNvPr id="13" name="图片 12"/>
            <p:cNvPicPr>
              <a:picLocks noChangeAspect="1"/>
            </p:cNvPicPr>
            <p:nvPr/>
          </p:nvPicPr>
          <p:blipFill>
            <a:blip r:embed="rId7"/>
            <a:stretch>
              <a:fillRect/>
            </a:stretch>
          </p:blipFill>
          <p:spPr>
            <a:xfrm>
              <a:off x="5071938" y="1745947"/>
              <a:ext cx="4277359" cy="2432492"/>
            </a:xfrm>
            <a:prstGeom prst="rect">
              <a:avLst/>
            </a:prstGeom>
          </p:spPr>
        </p:pic>
        <p:sp>
          <p:nvSpPr>
            <p:cNvPr id="19" name="文本框 18"/>
            <p:cNvSpPr txBox="1"/>
            <p:nvPr/>
          </p:nvSpPr>
          <p:spPr>
            <a:xfrm>
              <a:off x="5677891" y="4274313"/>
              <a:ext cx="2736647" cy="369332"/>
            </a:xfrm>
            <a:prstGeom prst="rect">
              <a:avLst/>
            </a:prstGeom>
            <a:noFill/>
          </p:spPr>
          <p:txBody>
            <a:bodyPr wrap="none" rtlCol="0">
              <a:spAutoFit/>
            </a:bodyPr>
            <a:lstStyle/>
            <a:p>
              <a:r>
                <a:rPr lang="en-US" altLang="zh-CN" dirty="0" smtClean="0"/>
                <a:t>Image of Spectrogram</a:t>
              </a:r>
              <a:endParaRPr lang="zh-CN" altLang="en-US" dirty="0"/>
            </a:p>
          </p:txBody>
        </p:sp>
      </p:grpSp>
      <p:grpSp>
        <p:nvGrpSpPr>
          <p:cNvPr id="23" name="组合 22"/>
          <p:cNvGrpSpPr/>
          <p:nvPr/>
        </p:nvGrpSpPr>
        <p:grpSpPr>
          <a:xfrm>
            <a:off x="10237927" y="2041041"/>
            <a:ext cx="1842304" cy="2633529"/>
            <a:chOff x="10237927" y="2041041"/>
            <a:chExt cx="1842304" cy="2633529"/>
          </a:xfrm>
        </p:grpSpPr>
        <p:pic>
          <p:nvPicPr>
            <p:cNvPr id="17" name="图片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37927" y="2041041"/>
              <a:ext cx="1842304" cy="1842304"/>
            </a:xfrm>
            <a:prstGeom prst="rect">
              <a:avLst/>
            </a:prstGeom>
          </p:spPr>
        </p:pic>
        <p:sp>
          <p:nvSpPr>
            <p:cNvPr id="20" name="文本框 19"/>
            <p:cNvSpPr txBox="1"/>
            <p:nvPr/>
          </p:nvSpPr>
          <p:spPr>
            <a:xfrm>
              <a:off x="10247498" y="4305238"/>
              <a:ext cx="1665841" cy="369332"/>
            </a:xfrm>
            <a:prstGeom prst="rect">
              <a:avLst/>
            </a:prstGeom>
            <a:noFill/>
          </p:spPr>
          <p:txBody>
            <a:bodyPr wrap="none" rtlCol="0">
              <a:spAutoFit/>
            </a:bodyPr>
            <a:lstStyle/>
            <a:p>
              <a:r>
                <a:rPr lang="en-US" altLang="zh-CN" dirty="0" smtClean="0"/>
                <a:t>CNN(</a:t>
              </a:r>
              <a:r>
                <a:rPr lang="en-US" altLang="zh-CN" dirty="0" err="1" smtClean="0"/>
                <a:t>ResNet</a:t>
              </a:r>
              <a:r>
                <a:rPr lang="en-US" altLang="zh-CN" dirty="0" smtClean="0"/>
                <a:t>)</a:t>
              </a:r>
              <a:endParaRPr lang="zh-CN" altLang="en-US" dirty="0"/>
            </a:p>
          </p:txBody>
        </p:sp>
      </p:grpSp>
    </p:spTree>
    <p:extLst>
      <p:ext uri="{BB962C8B-B14F-4D97-AF65-F5344CB8AC3E}">
        <p14:creationId xmlns:p14="http://schemas.microsoft.com/office/powerpoint/2010/main" val="111183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 presetClass="entr" presetSubtype="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300"/>
                                        <p:tgtEl>
                                          <p:spTgt spid="7"/>
                                        </p:tgtEl>
                                      </p:cBhvr>
                                    </p:animEffect>
                                    <p:anim calcmode="lin" valueType="num">
                                      <p:cBhvr>
                                        <p:cTn id="18" dur="300" fill="hold"/>
                                        <p:tgtEl>
                                          <p:spTgt spid="7"/>
                                        </p:tgtEl>
                                        <p:attrNameLst>
                                          <p:attrName>ppt_x</p:attrName>
                                        </p:attrNameLst>
                                      </p:cBhvr>
                                      <p:tavLst>
                                        <p:tav tm="0">
                                          <p:val>
                                            <p:strVal val="#ppt_x"/>
                                          </p:val>
                                        </p:tav>
                                        <p:tav tm="100000">
                                          <p:val>
                                            <p:strVal val="#ppt_x"/>
                                          </p:val>
                                        </p:tav>
                                      </p:tavLst>
                                    </p:anim>
                                    <p:anim calcmode="lin" valueType="num">
                                      <p:cBhvr>
                                        <p:cTn id="19" dur="300" fill="hold"/>
                                        <p:tgtEl>
                                          <p:spTgt spid="7"/>
                                        </p:tgtEl>
                                        <p:attrNameLst>
                                          <p:attrName>ppt_y</p:attrName>
                                        </p:attrNameLst>
                                      </p:cBhvr>
                                      <p:tavLst>
                                        <p:tav tm="0">
                                          <p:val>
                                            <p:strVal val="#ppt_y+.1"/>
                                          </p:val>
                                        </p:tav>
                                        <p:tav tm="100000">
                                          <p:val>
                                            <p:strVal val="#ppt_y"/>
                                          </p:val>
                                        </p:tav>
                                      </p:tavLst>
                                    </p:anim>
                                  </p:childTnLst>
                                </p:cTn>
                              </p:par>
                              <p:par>
                                <p:cTn id="20" presetID="16" presetClass="entr" presetSubtype="37"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outVertical)">
                                      <p:cBhvr>
                                        <p:cTn id="22" dur="500"/>
                                        <p:tgtEl>
                                          <p:spTgt spid="8"/>
                                        </p:tgtEl>
                                      </p:cBhvr>
                                    </p:animEffect>
                                  </p:childTnLst>
                                </p:cTn>
                              </p:par>
                              <p:par>
                                <p:cTn id="23" presetID="47" presetClass="entr" presetSubtype="0"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300"/>
                                        <p:tgtEl>
                                          <p:spTgt spid="9"/>
                                        </p:tgtEl>
                                      </p:cBhvr>
                                    </p:animEffect>
                                    <p:anim calcmode="lin" valueType="num">
                                      <p:cBhvr>
                                        <p:cTn id="26" dur="300" fill="hold"/>
                                        <p:tgtEl>
                                          <p:spTgt spid="9"/>
                                        </p:tgtEl>
                                        <p:attrNameLst>
                                          <p:attrName>ppt_x</p:attrName>
                                        </p:attrNameLst>
                                      </p:cBhvr>
                                      <p:tavLst>
                                        <p:tav tm="0">
                                          <p:val>
                                            <p:strVal val="#ppt_x"/>
                                          </p:val>
                                        </p:tav>
                                        <p:tav tm="100000">
                                          <p:val>
                                            <p:strVal val="#ppt_x"/>
                                          </p:val>
                                        </p:tav>
                                      </p:tavLst>
                                    </p:anim>
                                    <p:anim calcmode="lin" valueType="num">
                                      <p:cBhvr>
                                        <p:cTn id="27" dur="30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8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13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800"/>
                            </p:stCondLst>
                            <p:childTnLst>
                              <p:par>
                                <p:cTn id="37" presetID="10" presetClass="entr" presetSubtype="0"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par>
                          <p:cTn id="40" fill="hold">
                            <p:stCondLst>
                              <p:cond delay="23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par>
                          <p:cTn id="44" fill="hold">
                            <p:stCondLst>
                              <p:cond delay="2800"/>
                            </p:stCondLst>
                            <p:childTnLst>
                              <p:par>
                                <p:cTn id="45" presetID="10" presetClass="entr" presetSubtype="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FB565A2D-4B70-421A-AA82-176ABA10EE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450187">
            <a:off x="-4136886" y="2977073"/>
            <a:ext cx="6855716" cy="5996349"/>
          </a:xfrm>
          <a:prstGeom prst="rect">
            <a:avLst/>
          </a:prstGeom>
        </p:spPr>
      </p:pic>
      <p:pic>
        <p:nvPicPr>
          <p:cNvPr id="5" name="图片 4">
            <a:extLst>
              <a:ext uri="{FF2B5EF4-FFF2-40B4-BE49-F238E27FC236}">
                <a16:creationId xmlns="" xmlns:a16="http://schemas.microsoft.com/office/drawing/2014/main" id="{A35CF588-D099-41CE-96B9-64044F529E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H="1">
            <a:off x="9221341" y="-1447502"/>
            <a:ext cx="6855716" cy="599634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79" y="0"/>
            <a:ext cx="1269841" cy="2260317"/>
          </a:xfrm>
          <a:prstGeom prst="rect">
            <a:avLst/>
          </a:prstGeom>
          <a:effectLst>
            <a:outerShdw blurRad="50800" dist="38100" dir="2700000" algn="tl" rotWithShape="0">
              <a:prstClr val="black">
                <a:alpha val="40000"/>
              </a:prstClr>
            </a:outerShdw>
          </a:effectLst>
        </p:spPr>
      </p:pic>
      <p:sp>
        <p:nvSpPr>
          <p:cNvPr id="7" name="文本框 6">
            <a:extLst>
              <a:ext uri="{FF2B5EF4-FFF2-40B4-BE49-F238E27FC236}">
                <a16:creationId xmlns:a16="http://schemas.microsoft.com/office/drawing/2014/main" xmlns="" id="{DE45C898-5E71-46B3-B671-EBFD8F85BCC4}"/>
              </a:ext>
            </a:extLst>
          </p:cNvPr>
          <p:cNvSpPr txBox="1"/>
          <p:nvPr/>
        </p:nvSpPr>
        <p:spPr>
          <a:xfrm>
            <a:off x="1507038" y="500329"/>
            <a:ext cx="3866627"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Bird Go Demo </a:t>
            </a:r>
            <a:endParaRPr lang="zh-CN" altLang="en-US" sz="3200" b="1" dirty="0">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cxnSp>
        <p:nvCxnSpPr>
          <p:cNvPr id="8" name="Straight Connector 9"/>
          <p:cNvCxnSpPr/>
          <p:nvPr/>
        </p:nvCxnSpPr>
        <p:spPr>
          <a:xfrm flipV="1">
            <a:off x="1507038" y="981075"/>
            <a:ext cx="3134812" cy="3587"/>
          </a:xfrm>
          <a:prstGeom prst="line">
            <a:avLst/>
          </a:prstGeom>
          <a:ln w="25400" cmpd="sng">
            <a:solidFill>
              <a:schemeClr val="accent1">
                <a:lumMod val="75000"/>
              </a:schemeClr>
            </a:solidFill>
            <a:prstDash val="sysDot"/>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xmlns="" id="{DE45C898-5E71-46B3-B671-EBFD8F85BCC4}"/>
              </a:ext>
            </a:extLst>
          </p:cNvPr>
          <p:cNvSpPr txBox="1"/>
          <p:nvPr/>
        </p:nvSpPr>
        <p:spPr>
          <a:xfrm>
            <a:off x="1569925" y="1003742"/>
            <a:ext cx="2804152" cy="95410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2400" dirty="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Bird recognize</a:t>
            </a:r>
            <a:endParaRPr lang="zh-CN" altLang="en-US" sz="2400" dirty="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a:p>
            <a:pPr algn="ctr"/>
            <a:endParaRPr lang="zh-CN" altLang="en-US" sz="3200" dirty="0">
              <a:ln w="0"/>
              <a:effectLst>
                <a:outerShdw blurRad="38100" dist="19050" dir="2700000" algn="tl" rotWithShape="0">
                  <a:schemeClr val="dk1">
                    <a:alpha val="40000"/>
                  </a:scheme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pic>
        <p:nvPicPr>
          <p:cNvPr id="10" name="图片 9"/>
          <p:cNvPicPr>
            <a:picLocks noChangeAspect="1"/>
          </p:cNvPicPr>
          <p:nvPr/>
        </p:nvPicPr>
        <p:blipFill>
          <a:blip r:embed="rId5"/>
          <a:stretch>
            <a:fillRect/>
          </a:stretch>
        </p:blipFill>
        <p:spPr>
          <a:xfrm>
            <a:off x="4852662" y="203200"/>
            <a:ext cx="7367876" cy="6518643"/>
          </a:xfrm>
          <a:prstGeom prst="rect">
            <a:avLst/>
          </a:prstGeom>
        </p:spPr>
      </p:pic>
      <p:sp>
        <p:nvSpPr>
          <p:cNvPr id="11" name="矩形 10"/>
          <p:cNvSpPr/>
          <p:nvPr/>
        </p:nvSpPr>
        <p:spPr>
          <a:xfrm>
            <a:off x="1076501" y="2116209"/>
            <a:ext cx="3935286" cy="3416320"/>
          </a:xfrm>
          <a:prstGeom prst="rect">
            <a:avLst/>
          </a:prstGeom>
        </p:spPr>
        <p:txBody>
          <a:bodyPr wrap="square">
            <a:spAutoFit/>
          </a:bodyPr>
          <a:lstStyle/>
          <a:p>
            <a:pPr marL="285750" indent="-285750">
              <a:buFont typeface="Arial" panose="020B0604020202020204" pitchFamily="34" charset="0"/>
              <a:buChar char="•"/>
            </a:pPr>
            <a:r>
              <a:rPr lang="en-US" altLang="zh-CN" dirty="0" err="1"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DataSet</a:t>
            </a: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a:t>
            </a:r>
          </a:p>
          <a:p>
            <a:endParaRPr lang="en-US" altLang="zh-CN" dirty="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ndParaRPr>
          </a:p>
          <a:p>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219,145 </a:t>
            </a:r>
            <a:r>
              <a:rPr lang="en-US" altLang="zh-CN" dirty="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sound files from 388 species </a:t>
            </a: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of birds </a:t>
            </a:r>
            <a:r>
              <a:rPr lang="en-US" altLang="zh-CN" dirty="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 around 75.4 GB Data-set</a:t>
            </a:r>
            <a:endPar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ndParaRPr>
          </a:p>
          <a:p>
            <a:pPr marL="285750" indent="-285750">
              <a:buFont typeface="Arial" panose="020B0604020202020204" pitchFamily="34" charset="0"/>
              <a:buChar char="•"/>
            </a:pPr>
            <a:endPar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ndParaRPr>
          </a:p>
          <a:p>
            <a:pPr marL="285750" indent="-285750">
              <a:buFont typeface="Arial" panose="020B0604020202020204" pitchFamily="34" charset="0"/>
              <a:buChar char="•"/>
            </a:pP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Model:</a:t>
            </a:r>
          </a:p>
          <a:p>
            <a:endParaRPr lang="en-US" altLang="zh-CN" dirty="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ndParaRPr>
          </a:p>
          <a:p>
            <a:r>
              <a:rPr lang="en-US" altLang="zh-CN" dirty="0" err="1"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ResNet</a:t>
            </a: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 with 8 repeated blocks.</a:t>
            </a:r>
          </a:p>
          <a:p>
            <a:endParaRPr lang="en-US" altLang="zh-CN" dirty="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ndParaRPr>
          </a:p>
          <a:p>
            <a:pPr marL="285750" indent="-285750">
              <a:buFont typeface="Arial" panose="020B0604020202020204" pitchFamily="34" charset="0"/>
              <a:buChar char="•"/>
            </a:pP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3 Days training.</a:t>
            </a:r>
          </a:p>
          <a:p>
            <a:pPr marL="285750" indent="-285750">
              <a:buFont typeface="Arial" panose="020B0604020202020204" pitchFamily="34" charset="0"/>
              <a:buChar char="•"/>
            </a:pPr>
            <a:endPar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endParaRPr>
          </a:p>
          <a:p>
            <a:pPr marL="285750" indent="-285750">
              <a:buFont typeface="Arial" panose="020B0604020202020204" pitchFamily="34" charset="0"/>
              <a:buChar char="•"/>
            </a:pP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Final </a:t>
            </a:r>
            <a:r>
              <a:rPr lang="en-US" altLang="zh-CN" dirty="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training </a:t>
            </a:r>
            <a:r>
              <a:rPr lang="en-US" altLang="zh-CN" dirty="0" smtClean="0">
                <a:ln w="0">
                  <a:noFill/>
                </a:ln>
                <a:solidFill>
                  <a:srgbClr val="4D4D4D"/>
                </a:solidFill>
                <a:effectLst>
                  <a:outerShdw blurRad="38100" dist="19050" dir="2700000" algn="tl" rotWithShape="0">
                    <a:schemeClr val="dk1">
                      <a:alpha val="40000"/>
                    </a:schemeClr>
                  </a:outerShdw>
                </a:effectLst>
                <a:latin typeface="Book Antiqua" panose="02040602050305030304" pitchFamily="18" charset="0"/>
              </a:rPr>
              <a:t>accuracy: 77%</a:t>
            </a:r>
          </a:p>
        </p:txBody>
      </p:sp>
    </p:spTree>
    <p:extLst>
      <p:ext uri="{BB962C8B-B14F-4D97-AF65-F5344CB8AC3E}">
        <p14:creationId xmlns:p14="http://schemas.microsoft.com/office/powerpoint/2010/main" val="212889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 presetClass="entr" presetSubtype="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300"/>
                                        <p:tgtEl>
                                          <p:spTgt spid="7"/>
                                        </p:tgtEl>
                                      </p:cBhvr>
                                    </p:animEffect>
                                    <p:anim calcmode="lin" valueType="num">
                                      <p:cBhvr>
                                        <p:cTn id="18" dur="300" fill="hold"/>
                                        <p:tgtEl>
                                          <p:spTgt spid="7"/>
                                        </p:tgtEl>
                                        <p:attrNameLst>
                                          <p:attrName>ppt_x</p:attrName>
                                        </p:attrNameLst>
                                      </p:cBhvr>
                                      <p:tavLst>
                                        <p:tav tm="0">
                                          <p:val>
                                            <p:strVal val="#ppt_x"/>
                                          </p:val>
                                        </p:tav>
                                        <p:tav tm="100000">
                                          <p:val>
                                            <p:strVal val="#ppt_x"/>
                                          </p:val>
                                        </p:tav>
                                      </p:tavLst>
                                    </p:anim>
                                    <p:anim calcmode="lin" valueType="num">
                                      <p:cBhvr>
                                        <p:cTn id="19" dur="300" fill="hold"/>
                                        <p:tgtEl>
                                          <p:spTgt spid="7"/>
                                        </p:tgtEl>
                                        <p:attrNameLst>
                                          <p:attrName>ppt_y</p:attrName>
                                        </p:attrNameLst>
                                      </p:cBhvr>
                                      <p:tavLst>
                                        <p:tav tm="0">
                                          <p:val>
                                            <p:strVal val="#ppt_y+.1"/>
                                          </p:val>
                                        </p:tav>
                                        <p:tav tm="100000">
                                          <p:val>
                                            <p:strVal val="#ppt_y"/>
                                          </p:val>
                                        </p:tav>
                                      </p:tavLst>
                                    </p:anim>
                                  </p:childTnLst>
                                </p:cTn>
                              </p:par>
                              <p:par>
                                <p:cTn id="20" presetID="16" presetClass="entr" presetSubtype="37"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outVertical)">
                                      <p:cBhvr>
                                        <p:cTn id="22" dur="500"/>
                                        <p:tgtEl>
                                          <p:spTgt spid="8"/>
                                        </p:tgtEl>
                                      </p:cBhvr>
                                    </p:animEffect>
                                  </p:childTnLst>
                                </p:cTn>
                              </p:par>
                              <p:par>
                                <p:cTn id="23" presetID="47" presetClass="entr" presetSubtype="0"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300"/>
                                        <p:tgtEl>
                                          <p:spTgt spid="9"/>
                                        </p:tgtEl>
                                      </p:cBhvr>
                                    </p:animEffect>
                                    <p:anim calcmode="lin" valueType="num">
                                      <p:cBhvr>
                                        <p:cTn id="26" dur="300" fill="hold"/>
                                        <p:tgtEl>
                                          <p:spTgt spid="9"/>
                                        </p:tgtEl>
                                        <p:attrNameLst>
                                          <p:attrName>ppt_x</p:attrName>
                                        </p:attrNameLst>
                                      </p:cBhvr>
                                      <p:tavLst>
                                        <p:tav tm="0">
                                          <p:val>
                                            <p:strVal val="#ppt_x"/>
                                          </p:val>
                                        </p:tav>
                                        <p:tav tm="100000">
                                          <p:val>
                                            <p:strVal val="#ppt_x"/>
                                          </p:val>
                                        </p:tav>
                                      </p:tavLst>
                                    </p:anim>
                                    <p:anim calcmode="lin" valueType="num">
                                      <p:cBhvr>
                                        <p:cTn id="27" dur="30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8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47"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anim calcmode="lin" valueType="num">
                                      <p:cBhvr>
                                        <p:cTn id="35" dur="500" fill="hold"/>
                                        <p:tgtEl>
                                          <p:spTgt spid="11"/>
                                        </p:tgtEl>
                                        <p:attrNameLst>
                                          <p:attrName>ppt_x</p:attrName>
                                        </p:attrNameLst>
                                      </p:cBhvr>
                                      <p:tavLst>
                                        <p:tav tm="0">
                                          <p:val>
                                            <p:strVal val="#ppt_x"/>
                                          </p:val>
                                        </p:tav>
                                        <p:tav tm="100000">
                                          <p:val>
                                            <p:strVal val="#ppt_x"/>
                                          </p:val>
                                        </p:tav>
                                      </p:tavLst>
                                    </p:anim>
                                    <p:anim calcmode="lin" valueType="num">
                                      <p:cBhvr>
                                        <p:cTn id="3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FB565A2D-4B70-421A-AA82-176ABA10EE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450187">
            <a:off x="-4136886" y="2977073"/>
            <a:ext cx="6855716" cy="5996349"/>
          </a:xfrm>
          <a:prstGeom prst="rect">
            <a:avLst/>
          </a:prstGeom>
        </p:spPr>
      </p:pic>
      <p:pic>
        <p:nvPicPr>
          <p:cNvPr id="5" name="图片 4">
            <a:extLst>
              <a:ext uri="{FF2B5EF4-FFF2-40B4-BE49-F238E27FC236}">
                <a16:creationId xmlns="" xmlns:a16="http://schemas.microsoft.com/office/drawing/2014/main" id="{A35CF588-D099-41CE-96B9-64044F529E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H="1">
            <a:off x="9221341" y="-1447502"/>
            <a:ext cx="6855716" cy="599634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79" y="0"/>
            <a:ext cx="1269841" cy="2260317"/>
          </a:xfrm>
          <a:prstGeom prst="rect">
            <a:avLst/>
          </a:prstGeom>
          <a:effectLst>
            <a:outerShdw blurRad="50800" dist="38100" dir="2700000" algn="tl" rotWithShape="0">
              <a:prstClr val="black">
                <a:alpha val="40000"/>
              </a:prstClr>
            </a:outerShdw>
          </a:effectLst>
        </p:spPr>
      </p:pic>
      <p:sp>
        <p:nvSpPr>
          <p:cNvPr id="7" name="文本框 6">
            <a:extLst>
              <a:ext uri="{FF2B5EF4-FFF2-40B4-BE49-F238E27FC236}">
                <a16:creationId xmlns:a16="http://schemas.microsoft.com/office/drawing/2014/main" xmlns="" id="{DE45C898-5E71-46B3-B671-EBFD8F85BCC4}"/>
              </a:ext>
            </a:extLst>
          </p:cNvPr>
          <p:cNvSpPr txBox="1"/>
          <p:nvPr/>
        </p:nvSpPr>
        <p:spPr>
          <a:xfrm>
            <a:off x="1507038" y="500329"/>
            <a:ext cx="3866627"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Bird Go Demo </a:t>
            </a:r>
            <a:endParaRPr lang="zh-CN" altLang="en-US" sz="3200" b="1" dirty="0">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cxnSp>
        <p:nvCxnSpPr>
          <p:cNvPr id="8" name="Straight Connector 9"/>
          <p:cNvCxnSpPr/>
          <p:nvPr/>
        </p:nvCxnSpPr>
        <p:spPr>
          <a:xfrm flipV="1">
            <a:off x="1507038" y="981075"/>
            <a:ext cx="3134812" cy="3587"/>
          </a:xfrm>
          <a:prstGeom prst="line">
            <a:avLst/>
          </a:prstGeom>
          <a:ln w="25400" cmpd="sng">
            <a:solidFill>
              <a:schemeClr val="accent1">
                <a:lumMod val="75000"/>
              </a:schemeClr>
            </a:solidFill>
            <a:prstDash val="sysDot"/>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xmlns="" id="{DE45C898-5E71-46B3-B671-EBFD8F85BCC4}"/>
              </a:ext>
            </a:extLst>
          </p:cNvPr>
          <p:cNvSpPr txBox="1"/>
          <p:nvPr/>
        </p:nvSpPr>
        <p:spPr>
          <a:xfrm>
            <a:off x="1569925" y="1003742"/>
            <a:ext cx="2804152" cy="95410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2400" dirty="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Bird </a:t>
            </a:r>
            <a:r>
              <a:rPr lang="de-DE" altLang="zh-CN" sz="2400" dirty="0" smtClean="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Egg</a:t>
            </a:r>
            <a:r>
              <a:rPr lang="en-US" altLang="zh-CN" sz="2400" dirty="0" smtClean="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rPr>
              <a:t>/Pet</a:t>
            </a:r>
            <a:endParaRPr lang="zh-CN" altLang="en-US" sz="2400" dirty="0">
              <a:effectLst>
                <a:outerShdw blurRad="38100" dist="38100" dir="2700000" algn="tl">
                  <a:srgbClr val="000000">
                    <a:alpha val="43137"/>
                  </a:srgb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a:p>
            <a:pPr algn="ctr"/>
            <a:endParaRPr lang="zh-CN" altLang="en-US" sz="3200" dirty="0">
              <a:ln w="0"/>
              <a:effectLst>
                <a:outerShdw blurRad="38100" dist="19050" dir="2700000" algn="tl" rotWithShape="0">
                  <a:schemeClr val="dk1">
                    <a:alpha val="40000"/>
                  </a:schemeClr>
                </a:outerShdw>
              </a:effectLst>
              <a:latin typeface="汉仪夏日体W" panose="00020600040101010101" pitchFamily="18" charset="-122"/>
              <a:ea typeface="汉仪夏日体W" panose="00020600040101010101" pitchFamily="18" charset="-122"/>
              <a:cs typeface="YF补 汉仪夏日体+黑白emoji" panose="020B0604000101010104" pitchFamily="34" charset="-128"/>
              <a:sym typeface="HYXiaRiTiW" panose="00020600040101010101" pitchFamily="18" charset="-122"/>
            </a:endParaRPr>
          </a:p>
        </p:txBody>
      </p:sp>
      <p:pic>
        <p:nvPicPr>
          <p:cNvPr id="12" name="图片 11"/>
          <p:cNvPicPr>
            <a:picLocks noChangeAspect="1"/>
          </p:cNvPicPr>
          <p:nvPr/>
        </p:nvPicPr>
        <p:blipFill>
          <a:blip r:embed="rId5"/>
          <a:stretch>
            <a:fillRect/>
          </a:stretch>
        </p:blipFill>
        <p:spPr>
          <a:xfrm>
            <a:off x="2515280" y="1465407"/>
            <a:ext cx="7135744" cy="4873011"/>
          </a:xfrm>
          <a:prstGeom prst="rect">
            <a:avLst/>
          </a:prstGeom>
        </p:spPr>
      </p:pic>
    </p:spTree>
    <p:extLst>
      <p:ext uri="{BB962C8B-B14F-4D97-AF65-F5344CB8AC3E}">
        <p14:creationId xmlns:p14="http://schemas.microsoft.com/office/powerpoint/2010/main" val="282697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 presetClass="entr" presetSubtype="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300"/>
                                        <p:tgtEl>
                                          <p:spTgt spid="7"/>
                                        </p:tgtEl>
                                      </p:cBhvr>
                                    </p:animEffect>
                                    <p:anim calcmode="lin" valueType="num">
                                      <p:cBhvr>
                                        <p:cTn id="18" dur="300" fill="hold"/>
                                        <p:tgtEl>
                                          <p:spTgt spid="7"/>
                                        </p:tgtEl>
                                        <p:attrNameLst>
                                          <p:attrName>ppt_x</p:attrName>
                                        </p:attrNameLst>
                                      </p:cBhvr>
                                      <p:tavLst>
                                        <p:tav tm="0">
                                          <p:val>
                                            <p:strVal val="#ppt_x"/>
                                          </p:val>
                                        </p:tav>
                                        <p:tav tm="100000">
                                          <p:val>
                                            <p:strVal val="#ppt_x"/>
                                          </p:val>
                                        </p:tav>
                                      </p:tavLst>
                                    </p:anim>
                                    <p:anim calcmode="lin" valueType="num">
                                      <p:cBhvr>
                                        <p:cTn id="19" dur="300" fill="hold"/>
                                        <p:tgtEl>
                                          <p:spTgt spid="7"/>
                                        </p:tgtEl>
                                        <p:attrNameLst>
                                          <p:attrName>ppt_y</p:attrName>
                                        </p:attrNameLst>
                                      </p:cBhvr>
                                      <p:tavLst>
                                        <p:tav tm="0">
                                          <p:val>
                                            <p:strVal val="#ppt_y+.1"/>
                                          </p:val>
                                        </p:tav>
                                        <p:tav tm="100000">
                                          <p:val>
                                            <p:strVal val="#ppt_y"/>
                                          </p:val>
                                        </p:tav>
                                      </p:tavLst>
                                    </p:anim>
                                  </p:childTnLst>
                                </p:cTn>
                              </p:par>
                              <p:par>
                                <p:cTn id="20" presetID="16" presetClass="entr" presetSubtype="37"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outVertical)">
                                      <p:cBhvr>
                                        <p:cTn id="22" dur="500"/>
                                        <p:tgtEl>
                                          <p:spTgt spid="8"/>
                                        </p:tgtEl>
                                      </p:cBhvr>
                                    </p:animEffect>
                                  </p:childTnLst>
                                </p:cTn>
                              </p:par>
                              <p:par>
                                <p:cTn id="23" presetID="47" presetClass="entr" presetSubtype="0"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300"/>
                                        <p:tgtEl>
                                          <p:spTgt spid="9"/>
                                        </p:tgtEl>
                                      </p:cBhvr>
                                    </p:animEffect>
                                    <p:anim calcmode="lin" valueType="num">
                                      <p:cBhvr>
                                        <p:cTn id="26" dur="300" fill="hold"/>
                                        <p:tgtEl>
                                          <p:spTgt spid="9"/>
                                        </p:tgtEl>
                                        <p:attrNameLst>
                                          <p:attrName>ppt_x</p:attrName>
                                        </p:attrNameLst>
                                      </p:cBhvr>
                                      <p:tavLst>
                                        <p:tav tm="0">
                                          <p:val>
                                            <p:strVal val="#ppt_x"/>
                                          </p:val>
                                        </p:tav>
                                        <p:tav tm="100000">
                                          <p:val>
                                            <p:strVal val="#ppt_x"/>
                                          </p:val>
                                        </p:tav>
                                      </p:tavLst>
                                    </p:anim>
                                    <p:anim calcmode="lin" valueType="num">
                                      <p:cBhvr>
                                        <p:cTn id="27" dur="30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8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1207</TotalTime>
  <Words>1417</Words>
  <Application>Microsoft Office PowerPoint</Application>
  <PresentationFormat>宽屏</PresentationFormat>
  <Paragraphs>298</Paragraphs>
  <Slides>14</Slides>
  <Notes>12</Notes>
  <HiddenSlides>0</HiddenSlides>
  <MMClips>2</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vt:i4>
      </vt:variant>
    </vt:vector>
  </HeadingPairs>
  <TitlesOfParts>
    <vt:vector size="28" baseType="lpstr">
      <vt:lpstr>HYXiaRiTiW</vt:lpstr>
      <vt:lpstr>汉仪夏日体W</vt:lpstr>
      <vt:lpstr>微软雅黑</vt:lpstr>
      <vt:lpstr>萝莉体 第二版</vt:lpstr>
      <vt:lpstr>Calibri</vt:lpstr>
      <vt:lpstr>Agency FB</vt:lpstr>
      <vt:lpstr>Arial</vt:lpstr>
      <vt:lpstr>Times New Roman</vt:lpstr>
      <vt:lpstr>Segoe Script</vt:lpstr>
      <vt:lpstr>Book Antiqua</vt:lpstr>
      <vt:lpstr>ヒラギノ角ゴ Pro W3</vt:lpstr>
      <vt:lpstr>YF补 汉仪夏日体+黑白emoji</vt:lpstr>
      <vt:lpstr>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Guo Aixi</dc:creator>
  <cp:lastModifiedBy>Guo Aixi</cp:lastModifiedBy>
  <cp:revision>112</cp:revision>
  <dcterms:created xsi:type="dcterms:W3CDTF">2019-11-27T14:12:56Z</dcterms:created>
  <dcterms:modified xsi:type="dcterms:W3CDTF">2019-12-06T01:43:24Z</dcterms:modified>
</cp:coreProperties>
</file>